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E5E752-BB25-436E-A3B9-BAF51169FF08}">
  <a:tblStyle styleId="{22E5E752-BB25-436E-A3B9-BAF51169F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A9FBD79-8FAE-489D-9B25-9692B22812F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369c40325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5369c40325_0_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369c40325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369c4032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369c40325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369c4032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369c4032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5369c40325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369c4032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5369c40325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04165" lvl="0" marL="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ferest-reduces variance and enhances its ability to capture complex, non-linear relationships across the feature space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Regression-faces challenges in capturing intricate, non-linear dependencies among features, which needs to be considered when selecting models for complex datasets.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Machines aims to find the optimal separating hyperplane that maximizes the margin between the classes. In multi-label scenarios, the One-vs-Rest approach is utilized to extend SVM capabilities across all the target outputs by training one classifier per class.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k-NN algorithm takes the majority vote of the k closest examples in the feature space to make predictions.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Gradient Boosting Classifier is an ensemble technique that sequentially combines weak learners, typically decision trees, to minimize a differentiable loss function. This model iteratively focuses on the errors of the previous learners, refining its predictions with each successive tree.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369c4032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5369c40325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369c4032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5369c40325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369c4032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study offers a data-driven analysis of the 18th Exposition, blending survey responses, digital metrics, and machine learning to understand modern pilgrimage behaviors.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Pilgrimage now spans both physical presence and digital engagement, revealing cross-generational participation and culturally diverse motivations.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Basilica of Bom Jesus exemplifies how heritage sites can preserve sacredness while embracing innovation and fostering global spiritual connectivity.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Predictive modeling and visitor segmentation enable tailored planning, enhanced infrastructure, and greater inclusivity—guiding future religious tourism initiatives.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dissertation redefines pilgrimage as a tradition grounded in faith, enriched by culture, and empowered through technology and data.</a:t>
            </a:r>
            <a:endParaRPr/>
          </a:p>
        </p:txBody>
      </p:sp>
      <p:sp>
        <p:nvSpPr>
          <p:cNvPr id="503" name="Google Shape;503;g35369c40325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369c40325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369c4032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369c4032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5369c40325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1200">
                <a:solidFill>
                  <a:srgbClr val="737373"/>
                </a:solidFill>
              </a:rPr>
              <a:t>Religious tourism blends spirituality, culture, and heritage. The UNESCO World Heritage Site, the Basilica,  preserving the sacred relics of St. Francis Xavier  has long been a beacon for religious tourism, attracting a diverse range of pilgrims and visitors.</a:t>
            </a:r>
            <a:endParaRPr i="1"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69c40325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5369c40325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369c403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369c40325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369c4032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5369c40325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0" Type="http://schemas.openxmlformats.org/officeDocument/2006/relationships/image" Target="../media/image47.jpg"/><Relationship Id="rId9" Type="http://schemas.openxmlformats.org/officeDocument/2006/relationships/image" Target="../media/image18.jpg"/><Relationship Id="rId5" Type="http://schemas.openxmlformats.org/officeDocument/2006/relationships/image" Target="../media/image12.jpg"/><Relationship Id="rId6" Type="http://schemas.openxmlformats.org/officeDocument/2006/relationships/image" Target="../media/image3.png"/><Relationship Id="rId7" Type="http://schemas.openxmlformats.org/officeDocument/2006/relationships/image" Target="../media/image14.jp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10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42.jpg"/><Relationship Id="rId10" Type="http://schemas.openxmlformats.org/officeDocument/2006/relationships/image" Target="../media/image45.png"/><Relationship Id="rId9" Type="http://schemas.openxmlformats.org/officeDocument/2006/relationships/image" Target="../media/image46.png"/><Relationship Id="rId5" Type="http://schemas.openxmlformats.org/officeDocument/2006/relationships/image" Target="../media/image36.jpg"/><Relationship Id="rId6" Type="http://schemas.openxmlformats.org/officeDocument/2006/relationships/image" Target="../media/image39.jpg"/><Relationship Id="rId7" Type="http://schemas.openxmlformats.org/officeDocument/2006/relationships/image" Target="../media/image44.png"/><Relationship Id="rId8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0.jp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875" y="1114425"/>
            <a:ext cx="13308900" cy="7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Identifying Transformative PILGRIMAGE PATTERNS: </a:t>
            </a:r>
            <a:endParaRPr/>
          </a:p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6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6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6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63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6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34825" y="95675"/>
            <a:ext cx="458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AutoNum type="arabicPeriod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Title Slide 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1419277" y="919259"/>
            <a:ext cx="15449548" cy="8376721"/>
            <a:chOff x="0" y="-19050"/>
            <a:chExt cx="4068990" cy="2206200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/>
          <p:nvPr/>
        </p:nvSpPr>
        <p:spPr>
          <a:xfrm>
            <a:off x="1419275" y="6981270"/>
            <a:ext cx="11366851" cy="3168396"/>
          </a:xfrm>
          <a:custGeom>
            <a:rect b="b" l="l" r="r" t="t"/>
            <a:pathLst>
              <a:path extrusionOk="0"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13503670" y="0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 txBox="1"/>
          <p:nvPr/>
        </p:nvSpPr>
        <p:spPr>
          <a:xfrm>
            <a:off x="2952884" y="4250272"/>
            <a:ext cx="134652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6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Evolution of Religious Tourists Demographics at th</a:t>
            </a:r>
            <a:r>
              <a:rPr b="1" lang="en-US" sz="4701">
                <a:solidFill>
                  <a:srgbClr val="FFFFFF"/>
                </a:solidFill>
              </a:rPr>
              <a:t>e</a:t>
            </a:r>
            <a:r>
              <a:rPr b="1" i="0" lang="en-US" sz="4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BASILICA OF BOM JESUS, GOA, INDIA</a:t>
            </a:r>
            <a:endParaRPr/>
          </a:p>
          <a:p>
            <a:pPr indent="0" lvl="0" marL="0" marR="0" rtl="0" algn="l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491703" y="6865620"/>
            <a:ext cx="81153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SWIZEL R. MONTEIRO, 23P0630014, GOA UNIVERSITY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1189300" y="8041975"/>
            <a:ext cx="54177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DISSERTATION COGUIDE: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VINAYAK NAIK, BITS PILANI, GOA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419275" y="8041975"/>
            <a:ext cx="70725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</a:rPr>
              <a:t>DISSERTATION GUIDE: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JARRET S.A. FERNANDES, GOA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2"/>
          <p:cNvGrpSpPr/>
          <p:nvPr/>
        </p:nvGrpSpPr>
        <p:grpSpPr>
          <a:xfrm>
            <a:off x="1345398" y="-285750"/>
            <a:ext cx="15805358" cy="17922671"/>
            <a:chOff x="45070" y="67743"/>
            <a:chExt cx="4434600" cy="4397122"/>
          </a:xfrm>
        </p:grpSpPr>
        <p:sp>
          <p:nvSpPr>
            <p:cNvPr id="248" name="Google Shape;248;p22"/>
            <p:cNvSpPr/>
            <p:nvPr/>
          </p:nvSpPr>
          <p:spPr>
            <a:xfrm>
              <a:off x="167581" y="67743"/>
              <a:ext cx="4189576" cy="2844800"/>
            </a:xfrm>
            <a:custGeom>
              <a:rect b="b" l="l" r="r" t="t"/>
              <a:pathLst>
                <a:path extrusionOk="0"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49" name="Google Shape;249;p22"/>
            <p:cNvSpPr txBox="1"/>
            <p:nvPr/>
          </p:nvSpPr>
          <p:spPr>
            <a:xfrm>
              <a:off x="45070" y="932665"/>
              <a:ext cx="4434600" cy="3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2"/>
          <p:cNvSpPr txBox="1"/>
          <p:nvPr/>
        </p:nvSpPr>
        <p:spPr>
          <a:xfrm>
            <a:off x="12178152" y="1851723"/>
            <a:ext cx="29076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51" name="Google Shape;251;p22"/>
          <p:cNvSpPr txBox="1"/>
          <p:nvPr/>
        </p:nvSpPr>
        <p:spPr>
          <a:xfrm>
            <a:off x="2862025" y="5136566"/>
            <a:ext cx="29076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52" name="Google Shape;252;p22"/>
          <p:cNvSpPr/>
          <p:nvPr/>
        </p:nvSpPr>
        <p:spPr>
          <a:xfrm flipH="1" rot="-2578575">
            <a:off x="-4790209" y="5243953"/>
            <a:ext cx="8254240" cy="5976070"/>
          </a:xfrm>
          <a:custGeom>
            <a:rect b="b" l="l" r="r" t="t"/>
            <a:pathLst>
              <a:path extrusionOk="0" h="5969023" w="8244507">
                <a:moveTo>
                  <a:pt x="0" y="5969023"/>
                </a:moveTo>
                <a:lnTo>
                  <a:pt x="8244507" y="5969023"/>
                </a:lnTo>
                <a:lnTo>
                  <a:pt x="8244507" y="0"/>
                </a:lnTo>
                <a:lnTo>
                  <a:pt x="0" y="0"/>
                </a:lnTo>
                <a:lnTo>
                  <a:pt x="0" y="59690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3" name="Google Shape;2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675" y="2557063"/>
            <a:ext cx="7084100" cy="517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10572750" y="2095500"/>
            <a:ext cx="63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rgbClr val="434343"/>
              </a:solidFill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9665175" y="267900"/>
            <a:ext cx="8169453" cy="1680546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256" name="Google Shape;256;p22"/>
          <p:cNvSpPr/>
          <p:nvPr/>
        </p:nvSpPr>
        <p:spPr>
          <a:xfrm>
            <a:off x="9665175" y="4134925"/>
            <a:ext cx="8169453" cy="1680546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257" name="Google Shape;257;p22"/>
          <p:cNvSpPr/>
          <p:nvPr/>
        </p:nvSpPr>
        <p:spPr>
          <a:xfrm>
            <a:off x="9673200" y="2075575"/>
            <a:ext cx="8169453" cy="1805451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258" name="Google Shape;258;p22"/>
          <p:cNvSpPr/>
          <p:nvPr/>
        </p:nvSpPr>
        <p:spPr>
          <a:xfrm>
            <a:off x="9665175" y="7898754"/>
            <a:ext cx="8169453" cy="2112037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259" name="Google Shape;259;p22"/>
          <p:cNvSpPr/>
          <p:nvPr/>
        </p:nvSpPr>
        <p:spPr>
          <a:xfrm>
            <a:off x="9689275" y="6069363"/>
            <a:ext cx="8169453" cy="1680546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grpSp>
        <p:nvGrpSpPr>
          <p:cNvPr id="260" name="Google Shape;260;p22"/>
          <p:cNvGrpSpPr/>
          <p:nvPr/>
        </p:nvGrpSpPr>
        <p:grpSpPr>
          <a:xfrm>
            <a:off x="9963225" y="323638"/>
            <a:ext cx="8169600" cy="1338742"/>
            <a:chOff x="-8" y="-38100"/>
            <a:chExt cx="5645108" cy="1862987"/>
          </a:xfrm>
        </p:grpSpPr>
        <p:sp>
          <p:nvSpPr>
            <p:cNvPr id="261" name="Google Shape;261;p22"/>
            <p:cNvSpPr txBox="1"/>
            <p:nvPr/>
          </p:nvSpPr>
          <p:spPr>
            <a:xfrm>
              <a:off x="-8" y="539987"/>
              <a:ext cx="5645100" cy="12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Daily attendee counts across key points for turnout analysis.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22"/>
            <p:cNvSpPr txBox="1"/>
            <p:nvPr/>
          </p:nvSpPr>
          <p:spPr>
            <a:xfrm>
              <a:off x="0" y="-38100"/>
              <a:ext cx="5645100" cy="5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ATTENDANCE RECORDS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63" name="Google Shape;263;p22"/>
          <p:cNvSpPr txBox="1"/>
          <p:nvPr/>
        </p:nvSpPr>
        <p:spPr>
          <a:xfrm>
            <a:off x="11868225" y="1431575"/>
            <a:ext cx="5966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St. Francis Xavier Exposition Committee</a:t>
            </a:r>
            <a:endParaRPr i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 flipH="1" rot="2219205">
            <a:off x="5275180" y="6421013"/>
            <a:ext cx="6063848" cy="4915505"/>
          </a:xfrm>
          <a:custGeom>
            <a:rect b="b" l="l" r="r" t="t"/>
            <a:pathLst>
              <a:path extrusionOk="0" h="5969023" w="8244507">
                <a:moveTo>
                  <a:pt x="0" y="5969023"/>
                </a:moveTo>
                <a:lnTo>
                  <a:pt x="8244507" y="5969023"/>
                </a:lnTo>
                <a:lnTo>
                  <a:pt x="8244507" y="0"/>
                </a:lnTo>
                <a:lnTo>
                  <a:pt x="0" y="0"/>
                </a:lnTo>
                <a:lnTo>
                  <a:pt x="0" y="59690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5" name="Google Shape;265;p22"/>
          <p:cNvGrpSpPr/>
          <p:nvPr/>
        </p:nvGrpSpPr>
        <p:grpSpPr>
          <a:xfrm>
            <a:off x="9995350" y="6112946"/>
            <a:ext cx="7742220" cy="2107803"/>
            <a:chOff x="-4" y="-959924"/>
            <a:chExt cx="6672027" cy="2810405"/>
          </a:xfrm>
        </p:grpSpPr>
        <p:sp>
          <p:nvSpPr>
            <p:cNvPr id="266" name="Google Shape;266;p22"/>
            <p:cNvSpPr txBox="1"/>
            <p:nvPr/>
          </p:nvSpPr>
          <p:spPr>
            <a:xfrm>
              <a:off x="-4" y="-406119"/>
              <a:ext cx="6672000" cy="22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Analysis of daily check-ins: </a:t>
              </a:r>
              <a:r>
                <a:rPr lang="en-US" sz="2499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99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Camping guests,Walking pilgrims</a:t>
              </a:r>
              <a:endParaRPr sz="24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99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2"/>
            <p:cNvSpPr txBox="1"/>
            <p:nvPr/>
          </p:nvSpPr>
          <p:spPr>
            <a:xfrm>
              <a:off x="23" y="-959924"/>
              <a:ext cx="66720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OVERNIGHT PILGRIMS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68" name="Google Shape;268;p22"/>
          <p:cNvSpPr txBox="1"/>
          <p:nvPr/>
        </p:nvSpPr>
        <p:spPr>
          <a:xfrm>
            <a:off x="9826450" y="8020425"/>
            <a:ext cx="79110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50">
                <a:solidFill>
                  <a:schemeClr val="lt1"/>
                </a:solidFill>
              </a:rPr>
              <a:t>SURVEY</a:t>
            </a:r>
            <a:endParaRPr sz="2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lt1"/>
                </a:solidFill>
              </a:rPr>
              <a:t>Structured survey targeting demographics, and motivations,  In-person at the Basilica and camps. Online distribution using QR codes for wide reach.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69" name="Google Shape;269;p22"/>
          <p:cNvGrpSpPr/>
          <p:nvPr/>
        </p:nvGrpSpPr>
        <p:grpSpPr>
          <a:xfrm>
            <a:off x="9979277" y="4402550"/>
            <a:ext cx="7742123" cy="1706900"/>
            <a:chOff x="10127277" y="2663813"/>
            <a:chExt cx="7742123" cy="1706900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10127277" y="2663813"/>
              <a:ext cx="6404474" cy="888202"/>
              <a:chOff x="8022128" y="3428998"/>
              <a:chExt cx="6404474" cy="927045"/>
            </a:xfrm>
          </p:grpSpPr>
          <p:sp>
            <p:nvSpPr>
              <p:cNvPr id="271" name="Google Shape;271;p22"/>
              <p:cNvSpPr txBox="1"/>
              <p:nvPr/>
            </p:nvSpPr>
            <p:spPr>
              <a:xfrm>
                <a:off x="8022202" y="3954644"/>
                <a:ext cx="6404400" cy="4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99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Local/ International tourist arrivals to Goa 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72" name="Google Shape;272;p22"/>
              <p:cNvSpPr txBox="1"/>
              <p:nvPr/>
            </p:nvSpPr>
            <p:spPr>
              <a:xfrm>
                <a:off x="8022128" y="3428998"/>
                <a:ext cx="5286300" cy="4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99">
                    <a:solidFill>
                      <a:schemeClr val="lt1"/>
                    </a:solidFill>
                  </a:rPr>
                  <a:t>TOURIST ARRIVALS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73" name="Google Shape;273;p22"/>
            <p:cNvSpPr txBox="1"/>
            <p:nvPr/>
          </p:nvSpPr>
          <p:spPr>
            <a:xfrm>
              <a:off x="10127300" y="3552013"/>
              <a:ext cx="7742100" cy="8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Source: Tourism Departmen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     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22"/>
          <p:cNvGrpSpPr/>
          <p:nvPr/>
        </p:nvGrpSpPr>
        <p:grpSpPr>
          <a:xfrm>
            <a:off x="9962750" y="2174601"/>
            <a:ext cx="7741880" cy="1273719"/>
            <a:chOff x="9694193" y="3596353"/>
            <a:chExt cx="5353257" cy="1329422"/>
          </a:xfrm>
        </p:grpSpPr>
        <p:sp>
          <p:nvSpPr>
            <p:cNvPr id="275" name="Google Shape;275;p22"/>
            <p:cNvSpPr txBox="1"/>
            <p:nvPr/>
          </p:nvSpPr>
          <p:spPr>
            <a:xfrm>
              <a:off x="9694251" y="4122675"/>
              <a:ext cx="53532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YouTube live-streamed Mass views during Novena days to assess virtual participation.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" name="Google Shape;276;p22"/>
            <p:cNvSpPr txBox="1"/>
            <p:nvPr/>
          </p:nvSpPr>
          <p:spPr>
            <a:xfrm>
              <a:off x="9694193" y="3596353"/>
              <a:ext cx="35352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99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DIGITAL METRICS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7" name="Google Shape;277;p22"/>
          <p:cNvSpPr txBox="1"/>
          <p:nvPr/>
        </p:nvSpPr>
        <p:spPr>
          <a:xfrm>
            <a:off x="11884300" y="7281325"/>
            <a:ext cx="5966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St. Francis Xavier Exposition Committee</a:t>
            </a:r>
            <a:endParaRPr i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2241024" y="303513"/>
            <a:ext cx="7274975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279" name="Google Shape;279;p22"/>
          <p:cNvSpPr txBox="1"/>
          <p:nvPr/>
        </p:nvSpPr>
        <p:spPr>
          <a:xfrm>
            <a:off x="11868225" y="3428999"/>
            <a:ext cx="59664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St. Francis Xavier Exposition Committee</a:t>
            </a:r>
            <a:endParaRPr i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 rot="10800000">
            <a:off x="-1165225" y="267899"/>
            <a:ext cx="4027254" cy="3941675"/>
          </a:xfrm>
          <a:custGeom>
            <a:rect b="b" l="l" r="r" t="t"/>
            <a:pathLst>
              <a:path extrusionOk="0" h="3941675" w="4027254">
                <a:moveTo>
                  <a:pt x="0" y="0"/>
                </a:moveTo>
                <a:lnTo>
                  <a:pt x="4027254" y="0"/>
                </a:lnTo>
                <a:lnTo>
                  <a:pt x="4027254" y="3941674"/>
                </a:lnTo>
                <a:lnTo>
                  <a:pt x="0" y="394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2"/>
          <p:cNvSpPr txBox="1"/>
          <p:nvPr/>
        </p:nvSpPr>
        <p:spPr>
          <a:xfrm>
            <a:off x="2862025" y="267900"/>
            <a:ext cx="137685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23">
                <a:solidFill>
                  <a:srgbClr val="121212"/>
                </a:solidFill>
              </a:rPr>
              <a:t>Data Collection</a:t>
            </a:r>
            <a:endParaRPr sz="100">
              <a:solidFill>
                <a:srgbClr val="121212"/>
              </a:solidFill>
            </a:endParaRPr>
          </a:p>
        </p:txBody>
      </p:sp>
      <p:pic>
        <p:nvPicPr>
          <p:cNvPr id="282" name="Google Shape;282;p22" title="WhatsApp Image 2025-01-17 at 1.34.51 AM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526" y="6871799"/>
            <a:ext cx="2156299" cy="3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 rotWithShape="1">
          <a:blip r:embed="rId8">
            <a:alphaModFix/>
          </a:blip>
          <a:srcRect b="50953" l="2311" r="73981" t="3084"/>
          <a:stretch/>
        </p:blipFill>
        <p:spPr>
          <a:xfrm>
            <a:off x="5497900" y="6443250"/>
            <a:ext cx="3866025" cy="32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 title="WhatsApp Image 2025-01-17 at 1.34.53 AM.jpeg"/>
          <p:cNvPicPr preferRelativeResize="0"/>
          <p:nvPr/>
        </p:nvPicPr>
        <p:blipFill rotWithShape="1">
          <a:blip r:embed="rId9">
            <a:alphaModFix/>
          </a:blip>
          <a:srcRect b="0" l="0" r="0" t="20773"/>
          <a:stretch/>
        </p:blipFill>
        <p:spPr>
          <a:xfrm>
            <a:off x="6962325" y="1431575"/>
            <a:ext cx="2401601" cy="273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 title="WhatsApp Image 2025-01-15 at 3.20.07 AM.jpeg"/>
          <p:cNvPicPr preferRelativeResize="0"/>
          <p:nvPr/>
        </p:nvPicPr>
        <p:blipFill rotWithShape="1">
          <a:blip r:embed="rId10">
            <a:alphaModFix/>
          </a:blip>
          <a:srcRect b="0" l="0" r="20773" t="28186"/>
          <a:stretch/>
        </p:blipFill>
        <p:spPr>
          <a:xfrm>
            <a:off x="-2" y="323646"/>
            <a:ext cx="2669050" cy="347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3"/>
          <p:cNvGrpSpPr/>
          <p:nvPr/>
        </p:nvGrpSpPr>
        <p:grpSpPr>
          <a:xfrm>
            <a:off x="0" y="427475"/>
            <a:ext cx="18697280" cy="9452690"/>
            <a:chOff x="0" y="-19050"/>
            <a:chExt cx="5032238" cy="1980907"/>
          </a:xfrm>
        </p:grpSpPr>
        <p:sp>
          <p:nvSpPr>
            <p:cNvPr id="291" name="Google Shape;291;p23"/>
            <p:cNvSpPr/>
            <p:nvPr/>
          </p:nvSpPr>
          <p:spPr>
            <a:xfrm>
              <a:off x="0" y="0"/>
              <a:ext cx="5032238" cy="1961857"/>
            </a:xfrm>
            <a:custGeom>
              <a:rect b="b" l="l" r="r" t="t"/>
              <a:pathLst>
                <a:path extrusionOk="0" h="1961857" w="5032238">
                  <a:moveTo>
                    <a:pt x="0" y="0"/>
                  </a:moveTo>
                  <a:lnTo>
                    <a:pt x="5032238" y="0"/>
                  </a:lnTo>
                  <a:lnTo>
                    <a:pt x="5032238" y="1961857"/>
                  </a:lnTo>
                  <a:lnTo>
                    <a:pt x="0" y="196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23"/>
            <p:cNvSpPr txBox="1"/>
            <p:nvPr/>
          </p:nvSpPr>
          <p:spPr>
            <a:xfrm>
              <a:off x="0" y="-19050"/>
              <a:ext cx="5032200" cy="19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23"/>
          <p:cNvSpPr/>
          <p:nvPr/>
        </p:nvSpPr>
        <p:spPr>
          <a:xfrm>
            <a:off x="-2415415" y="-1597782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3"/>
          <p:cNvSpPr/>
          <p:nvPr/>
        </p:nvSpPr>
        <p:spPr>
          <a:xfrm>
            <a:off x="15895835" y="6916968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3"/>
          <p:cNvSpPr/>
          <p:nvPr/>
        </p:nvSpPr>
        <p:spPr>
          <a:xfrm>
            <a:off x="677950" y="269475"/>
            <a:ext cx="13784582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296" name="Google Shape;296;p23"/>
          <p:cNvSpPr txBox="1"/>
          <p:nvPr/>
        </p:nvSpPr>
        <p:spPr>
          <a:xfrm>
            <a:off x="1070150" y="320275"/>
            <a:ext cx="13138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Poster created for Data Collection and Data set</a:t>
            </a:r>
            <a:endParaRPr/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25" y="1469750"/>
            <a:ext cx="17515050" cy="604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erting image..." id="298" name="Google Shape;2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0075" y="5927925"/>
            <a:ext cx="7542476" cy="3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4"/>
          <p:cNvGrpSpPr/>
          <p:nvPr/>
        </p:nvGrpSpPr>
        <p:grpSpPr>
          <a:xfrm>
            <a:off x="-274550" y="-559575"/>
            <a:ext cx="19296349" cy="11406142"/>
            <a:chOff x="0" y="-19050"/>
            <a:chExt cx="4189576" cy="2863850"/>
          </a:xfrm>
        </p:grpSpPr>
        <p:sp>
          <p:nvSpPr>
            <p:cNvPr id="304" name="Google Shape;304;p24"/>
            <p:cNvSpPr/>
            <p:nvPr/>
          </p:nvSpPr>
          <p:spPr>
            <a:xfrm>
              <a:off x="0" y="0"/>
              <a:ext cx="4189576" cy="2844800"/>
            </a:xfrm>
            <a:custGeom>
              <a:rect b="b" l="l" r="r" t="t"/>
              <a:pathLst>
                <a:path extrusionOk="0"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5" name="Google Shape;305;p24"/>
            <p:cNvSpPr txBox="1"/>
            <p:nvPr/>
          </p:nvSpPr>
          <p:spPr>
            <a:xfrm>
              <a:off x="0" y="-19050"/>
              <a:ext cx="4189576" cy="2863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4"/>
          <p:cNvGrpSpPr/>
          <p:nvPr/>
        </p:nvGrpSpPr>
        <p:grpSpPr>
          <a:xfrm>
            <a:off x="0" y="699525"/>
            <a:ext cx="18526111" cy="9866401"/>
            <a:chOff x="0" y="-19050"/>
            <a:chExt cx="4068990" cy="2206064"/>
          </a:xfrm>
        </p:grpSpPr>
        <p:sp>
          <p:nvSpPr>
            <p:cNvPr id="307" name="Google Shape;307;p24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8" name="Google Shape;308;p2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24"/>
          <p:cNvSpPr/>
          <p:nvPr/>
        </p:nvSpPr>
        <p:spPr>
          <a:xfrm rot="10800000">
            <a:off x="8272992" y="-3518478"/>
            <a:ext cx="7027576" cy="7416966"/>
          </a:xfrm>
          <a:custGeom>
            <a:rect b="b" l="l" r="r" t="t"/>
            <a:pathLst>
              <a:path extrusionOk="0" h="7416966" w="7027576">
                <a:moveTo>
                  <a:pt x="0" y="0"/>
                </a:moveTo>
                <a:lnTo>
                  <a:pt x="7027575" y="0"/>
                </a:lnTo>
                <a:lnTo>
                  <a:pt x="7027575" y="7416967"/>
                </a:lnTo>
                <a:lnTo>
                  <a:pt x="0" y="7416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4"/>
          <p:cNvSpPr/>
          <p:nvPr/>
        </p:nvSpPr>
        <p:spPr>
          <a:xfrm flipH="1" rot="10800000">
            <a:off x="-496158" y="7470737"/>
            <a:ext cx="8128946" cy="5885357"/>
          </a:xfrm>
          <a:custGeom>
            <a:rect b="b" l="l" r="r" t="t"/>
            <a:pathLst>
              <a:path extrusionOk="0" h="5885357" w="8128946">
                <a:moveTo>
                  <a:pt x="0" y="5885357"/>
                </a:moveTo>
                <a:lnTo>
                  <a:pt x="8128946" y="5885357"/>
                </a:lnTo>
                <a:lnTo>
                  <a:pt x="8128946" y="0"/>
                </a:lnTo>
                <a:lnTo>
                  <a:pt x="0" y="0"/>
                </a:lnTo>
                <a:lnTo>
                  <a:pt x="0" y="588535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4"/>
          <p:cNvSpPr txBox="1"/>
          <p:nvPr/>
        </p:nvSpPr>
        <p:spPr>
          <a:xfrm>
            <a:off x="364075" y="0"/>
            <a:ext cx="1205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235D2"/>
                </a:solidFill>
              </a:rPr>
              <a:t>Survey</a:t>
            </a:r>
            <a:r>
              <a:rPr b="1" lang="en-US" sz="7200"/>
              <a:t> Analysis</a:t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00" y="1314000"/>
            <a:ext cx="7180618" cy="391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5132" y="1446468"/>
            <a:ext cx="5767335" cy="36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9439" y="5372896"/>
            <a:ext cx="4102625" cy="45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700" y="5372896"/>
            <a:ext cx="9735738" cy="45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03276" y="1446468"/>
            <a:ext cx="4864823" cy="36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165469" y="5372896"/>
            <a:ext cx="4102631" cy="455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>
            <a:off x="-2712223" y="-217581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25"/>
          <p:cNvSpPr/>
          <p:nvPr/>
        </p:nvSpPr>
        <p:spPr>
          <a:xfrm>
            <a:off x="13379377" y="4521219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5"/>
          <p:cNvSpPr/>
          <p:nvPr/>
        </p:nvSpPr>
        <p:spPr>
          <a:xfrm>
            <a:off x="881995" y="219221"/>
            <a:ext cx="16524012" cy="9848558"/>
          </a:xfrm>
          <a:custGeom>
            <a:rect b="b" l="l" r="r" t="t"/>
            <a:pathLst>
              <a:path extrusionOk="0" h="9848558" w="16524012">
                <a:moveTo>
                  <a:pt x="0" y="0"/>
                </a:moveTo>
                <a:lnTo>
                  <a:pt x="16524013" y="0"/>
                </a:lnTo>
                <a:lnTo>
                  <a:pt x="16524013" y="9848558"/>
                </a:lnTo>
                <a:lnTo>
                  <a:pt x="0" y="9848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49" r="-104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-3857625" y="-217575"/>
            <a:ext cx="10851835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6"/>
          <p:cNvSpPr/>
          <p:nvPr/>
        </p:nvSpPr>
        <p:spPr>
          <a:xfrm>
            <a:off x="13379377" y="4521219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1" name="Google Shape;3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019" y="444031"/>
            <a:ext cx="8793980" cy="481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009" y="5653683"/>
            <a:ext cx="9391715" cy="422209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543434" y="565456"/>
            <a:ext cx="9550200" cy="4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Overnight </a:t>
            </a:r>
            <a:endParaRPr b="1" sz="8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Pilgrim </a:t>
            </a:r>
            <a:endParaRPr b="1" sz="8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Check-ins</a:t>
            </a:r>
            <a:endParaRPr sz="8700">
              <a:solidFill>
                <a:srgbClr val="F440C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34" name="Google Shape;334;p26"/>
          <p:cNvGrpSpPr/>
          <p:nvPr/>
        </p:nvGrpSpPr>
        <p:grpSpPr>
          <a:xfrm>
            <a:off x="1535608" y="8745980"/>
            <a:ext cx="5618176" cy="1129800"/>
            <a:chOff x="624650" y="5812475"/>
            <a:chExt cx="5050500" cy="1129800"/>
          </a:xfrm>
        </p:grpSpPr>
        <p:sp>
          <p:nvSpPr>
            <p:cNvPr id="335" name="Google Shape;335;p26"/>
            <p:cNvSpPr/>
            <p:nvPr/>
          </p:nvSpPr>
          <p:spPr>
            <a:xfrm>
              <a:off x="624650" y="5812475"/>
              <a:ext cx="5050500" cy="11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 txBox="1"/>
            <p:nvPr/>
          </p:nvSpPr>
          <p:spPr>
            <a:xfrm>
              <a:off x="779725" y="5901075"/>
              <a:ext cx="4740300" cy="399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770"/>
                <a:buNone/>
              </a:pPr>
              <a:r>
                <a:rPr b="1" lang="en-US" sz="218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Walking Pilgrims</a:t>
              </a:r>
              <a:endParaRPr b="1" sz="218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 txBox="1"/>
            <p:nvPr/>
          </p:nvSpPr>
          <p:spPr>
            <a:xfrm>
              <a:off x="1067725" y="6410550"/>
              <a:ext cx="4164300" cy="5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1200   approx        |        2nd Dec</a:t>
              </a:r>
              <a:endParaRPr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26"/>
          <p:cNvSpPr txBox="1"/>
          <p:nvPr/>
        </p:nvSpPr>
        <p:spPr>
          <a:xfrm>
            <a:off x="449488" y="5035450"/>
            <a:ext cx="7790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Pilgrim Village - Barracks for Indian pilgrims during their stay at the Basilica of Bom Jesus.</a:t>
            </a:r>
            <a:endParaRPr b="1" sz="21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Goa Pilgrim Tents – Accommodation for Goan Pilgrims</a:t>
            </a:r>
            <a:endParaRPr sz="21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Walking Pilgrim Tents – Shelter for Pilgrims who travelled on foot from various parts of India, including Maharashtra and Karnataka.Covered 130-140 kilometers for over 2-4 days</a:t>
            </a:r>
            <a:endParaRPr b="1" sz="21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!st walked to Old Goa in 1974, 7 pax, </a:t>
            </a:r>
            <a:endParaRPr b="1" sz="21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7"/>
          <p:cNvGrpSpPr/>
          <p:nvPr/>
        </p:nvGrpSpPr>
        <p:grpSpPr>
          <a:xfrm>
            <a:off x="1350550" y="-676049"/>
            <a:ext cx="16937199" cy="11254644"/>
            <a:chOff x="0" y="-19050"/>
            <a:chExt cx="4189576" cy="2863850"/>
          </a:xfrm>
        </p:grpSpPr>
        <p:sp>
          <p:nvSpPr>
            <p:cNvPr id="344" name="Google Shape;344;p27"/>
            <p:cNvSpPr/>
            <p:nvPr/>
          </p:nvSpPr>
          <p:spPr>
            <a:xfrm>
              <a:off x="0" y="0"/>
              <a:ext cx="4189576" cy="2844800"/>
            </a:xfrm>
            <a:custGeom>
              <a:rect b="b" l="l" r="r" t="t"/>
              <a:pathLst>
                <a:path extrusionOk="0"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5" name="Google Shape;345;p27"/>
            <p:cNvSpPr txBox="1"/>
            <p:nvPr/>
          </p:nvSpPr>
          <p:spPr>
            <a:xfrm>
              <a:off x="0" y="-19050"/>
              <a:ext cx="4189500" cy="28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7"/>
          <p:cNvSpPr/>
          <p:nvPr/>
        </p:nvSpPr>
        <p:spPr>
          <a:xfrm>
            <a:off x="829125" y="935275"/>
            <a:ext cx="16275960" cy="1722274"/>
          </a:xfrm>
          <a:custGeom>
            <a:rect b="b" l="l" r="r" t="t"/>
            <a:pathLst>
              <a:path extrusionOk="0" h="2187014" w="4068990">
                <a:moveTo>
                  <a:pt x="0" y="0"/>
                </a:moveTo>
                <a:lnTo>
                  <a:pt x="4068990" y="0"/>
                </a:lnTo>
                <a:lnTo>
                  <a:pt x="4068990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7" name="Google Shape;347;p27"/>
          <p:cNvSpPr txBox="1"/>
          <p:nvPr/>
        </p:nvSpPr>
        <p:spPr>
          <a:xfrm>
            <a:off x="-39350" y="3783626"/>
            <a:ext cx="16937400" cy="45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7"/>
          <p:cNvSpPr/>
          <p:nvPr/>
        </p:nvSpPr>
        <p:spPr>
          <a:xfrm rot="10800000">
            <a:off x="14080042" y="-1714353"/>
            <a:ext cx="7027576" cy="7416966"/>
          </a:xfrm>
          <a:custGeom>
            <a:rect b="b" l="l" r="r" t="t"/>
            <a:pathLst>
              <a:path extrusionOk="0" h="7416966" w="7027576">
                <a:moveTo>
                  <a:pt x="0" y="0"/>
                </a:moveTo>
                <a:lnTo>
                  <a:pt x="7027575" y="0"/>
                </a:lnTo>
                <a:lnTo>
                  <a:pt x="7027575" y="7416967"/>
                </a:lnTo>
                <a:lnTo>
                  <a:pt x="0" y="7416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7"/>
          <p:cNvSpPr/>
          <p:nvPr/>
        </p:nvSpPr>
        <p:spPr>
          <a:xfrm>
            <a:off x="1522603" y="-12747"/>
            <a:ext cx="5548912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350" name="Google Shape;350;p27"/>
          <p:cNvSpPr txBox="1"/>
          <p:nvPr/>
        </p:nvSpPr>
        <p:spPr>
          <a:xfrm>
            <a:off x="1550530" y="1117025"/>
            <a:ext cx="161349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Survey responses (~2200) were cleaned using Excel and Python and m</a:t>
            </a:r>
            <a:r>
              <a:rPr i="1" lang="en-US" sz="2300">
                <a:solidFill>
                  <a:srgbClr val="434343"/>
                </a:solidFill>
              </a:rPr>
              <a:t>issing values were handled </a:t>
            </a:r>
            <a:endParaRPr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Categorical variables encoded. (Label Encoder)</a:t>
            </a:r>
            <a:endParaRPr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New features like age groups and visitor types were engineered for deeper analysis.</a:t>
            </a:r>
            <a:endParaRPr i="1" sz="2300">
              <a:solidFill>
                <a:srgbClr val="434343"/>
              </a:solidFill>
            </a:endParaRPr>
          </a:p>
        </p:txBody>
      </p:sp>
      <p:sp>
        <p:nvSpPr>
          <p:cNvPr id="351" name="Google Shape;351;p27"/>
          <p:cNvSpPr/>
          <p:nvPr/>
        </p:nvSpPr>
        <p:spPr>
          <a:xfrm flipH="1" rot="10800000">
            <a:off x="-5159008" y="5058887"/>
            <a:ext cx="8128946" cy="5885357"/>
          </a:xfrm>
          <a:custGeom>
            <a:rect b="b" l="l" r="r" t="t"/>
            <a:pathLst>
              <a:path extrusionOk="0" h="5885357" w="8128946">
                <a:moveTo>
                  <a:pt x="0" y="5885357"/>
                </a:moveTo>
                <a:lnTo>
                  <a:pt x="8128946" y="5885357"/>
                </a:lnTo>
                <a:lnTo>
                  <a:pt x="8128946" y="0"/>
                </a:lnTo>
                <a:lnTo>
                  <a:pt x="0" y="0"/>
                </a:lnTo>
                <a:lnTo>
                  <a:pt x="0" y="588535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7"/>
          <p:cNvSpPr txBox="1"/>
          <p:nvPr/>
        </p:nvSpPr>
        <p:spPr>
          <a:xfrm>
            <a:off x="1522596" y="167450"/>
            <a:ext cx="1590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Data Preprocessing</a:t>
            </a:r>
            <a:endParaRPr b="1" sz="4300"/>
          </a:p>
        </p:txBody>
      </p:sp>
      <p:sp>
        <p:nvSpPr>
          <p:cNvPr id="353" name="Google Shape;353;p27"/>
          <p:cNvSpPr/>
          <p:nvPr/>
        </p:nvSpPr>
        <p:spPr>
          <a:xfrm>
            <a:off x="789400" y="3668948"/>
            <a:ext cx="16896481" cy="1060702"/>
          </a:xfrm>
          <a:custGeom>
            <a:rect b="b" l="l" r="r" t="t"/>
            <a:pathLst>
              <a:path extrusionOk="0" h="2187014" w="4068990">
                <a:moveTo>
                  <a:pt x="0" y="0"/>
                </a:moveTo>
                <a:lnTo>
                  <a:pt x="4068990" y="0"/>
                </a:lnTo>
                <a:lnTo>
                  <a:pt x="4068990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4" name="Google Shape;354;p27"/>
          <p:cNvSpPr/>
          <p:nvPr/>
        </p:nvSpPr>
        <p:spPr>
          <a:xfrm>
            <a:off x="1482878" y="2720928"/>
            <a:ext cx="5548912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355" name="Google Shape;355;p27"/>
          <p:cNvSpPr txBox="1"/>
          <p:nvPr/>
        </p:nvSpPr>
        <p:spPr>
          <a:xfrm>
            <a:off x="1482878" y="3850701"/>
            <a:ext cx="152877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Multi-label classification was used to predict </a:t>
            </a:r>
            <a:r>
              <a:rPr b="1" i="1" lang="en-US" sz="2300">
                <a:solidFill>
                  <a:srgbClr val="434343"/>
                </a:solidFill>
              </a:rPr>
              <a:t>event participation (e.g., Mass, Relics Veneration, Fair).</a:t>
            </a:r>
            <a:endParaRPr b="1"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Events were binarized using multi-label binarization for model compatibility.</a:t>
            </a:r>
            <a:endParaRPr i="1" sz="2300">
              <a:solidFill>
                <a:srgbClr val="434343"/>
              </a:solidFill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1482871" y="2901126"/>
            <a:ext cx="1590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300"/>
              <a:t>Target Variable</a:t>
            </a:r>
            <a:endParaRPr b="1" sz="4300"/>
          </a:p>
        </p:txBody>
      </p:sp>
      <p:sp>
        <p:nvSpPr>
          <p:cNvPr id="357" name="Google Shape;357;p27"/>
          <p:cNvSpPr/>
          <p:nvPr/>
        </p:nvSpPr>
        <p:spPr>
          <a:xfrm>
            <a:off x="830624" y="5860821"/>
            <a:ext cx="16896481" cy="1722274"/>
          </a:xfrm>
          <a:custGeom>
            <a:rect b="b" l="l" r="r" t="t"/>
            <a:pathLst>
              <a:path extrusionOk="0" h="2187014" w="4068990">
                <a:moveTo>
                  <a:pt x="0" y="0"/>
                </a:moveTo>
                <a:lnTo>
                  <a:pt x="4068990" y="0"/>
                </a:lnTo>
                <a:lnTo>
                  <a:pt x="4068990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8" name="Google Shape;358;p27"/>
          <p:cNvSpPr/>
          <p:nvPr/>
        </p:nvSpPr>
        <p:spPr>
          <a:xfrm>
            <a:off x="1522599" y="4912801"/>
            <a:ext cx="6250499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359" name="Google Shape;359;p27"/>
          <p:cNvSpPr txBox="1"/>
          <p:nvPr/>
        </p:nvSpPr>
        <p:spPr>
          <a:xfrm>
            <a:off x="1522599" y="6042576"/>
            <a:ext cx="14446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Numerical Analysis: Pearson/Spearman correlation used; heatmaps visualized relationships.</a:t>
            </a:r>
            <a:endParaRPr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Categorical Analysis: Chi-Square tests and Cramér’s V assessed significance and effect size.</a:t>
            </a:r>
            <a:endParaRPr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Hypothesis Testing: Validated feature-event associations using statistical methods.</a:t>
            </a:r>
            <a:endParaRPr i="1" sz="2300">
              <a:solidFill>
                <a:srgbClr val="434343"/>
              </a:solidFill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1522592" y="5093001"/>
            <a:ext cx="1590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Feature Associations</a:t>
            </a:r>
            <a:endParaRPr b="1" sz="4300"/>
          </a:p>
        </p:txBody>
      </p:sp>
      <p:sp>
        <p:nvSpPr>
          <p:cNvPr id="361" name="Google Shape;361;p27"/>
          <p:cNvSpPr/>
          <p:nvPr/>
        </p:nvSpPr>
        <p:spPr>
          <a:xfrm>
            <a:off x="826745" y="8524942"/>
            <a:ext cx="16896481" cy="1421559"/>
          </a:xfrm>
          <a:custGeom>
            <a:rect b="b" l="l" r="r" t="t"/>
            <a:pathLst>
              <a:path extrusionOk="0" h="2187014" w="4068990">
                <a:moveTo>
                  <a:pt x="0" y="0"/>
                </a:moveTo>
                <a:lnTo>
                  <a:pt x="4068990" y="0"/>
                </a:lnTo>
                <a:lnTo>
                  <a:pt x="4068990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2" name="Google Shape;362;p27"/>
          <p:cNvSpPr/>
          <p:nvPr/>
        </p:nvSpPr>
        <p:spPr>
          <a:xfrm>
            <a:off x="1522599" y="7689126"/>
            <a:ext cx="6250499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363" name="Google Shape;363;p27"/>
          <p:cNvSpPr txBox="1"/>
          <p:nvPr/>
        </p:nvSpPr>
        <p:spPr>
          <a:xfrm>
            <a:off x="1522600" y="8818900"/>
            <a:ext cx="16089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b="1" i="1" lang="en-US" sz="2300">
                <a:solidFill>
                  <a:srgbClr val="434343"/>
                </a:solidFill>
              </a:rPr>
              <a:t>Selected key predictors: Age Group, Gender, Origin, Visitor Type, Camping Status, Weekend, Feast Day.</a:t>
            </a:r>
            <a:endParaRPr b="1" i="1" sz="2300">
              <a:solidFill>
                <a:srgbClr val="434343"/>
              </a:solidFill>
            </a:endParaRPr>
          </a:p>
          <a:p>
            <a:pPr indent="-3746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i="1" lang="en-US" sz="2300">
                <a:solidFill>
                  <a:srgbClr val="434343"/>
                </a:solidFill>
              </a:rPr>
              <a:t>Features chosen based on statistical strength (Cramér’s V &gt; 0.1) and domain knowledge to enhance model accuracy.</a:t>
            </a:r>
            <a:endParaRPr i="1" sz="2300">
              <a:solidFill>
                <a:srgbClr val="434343"/>
              </a:solidFill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1522592" y="7869326"/>
            <a:ext cx="1590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Feature Engineering</a:t>
            </a:r>
            <a:endParaRPr b="1" sz="4300"/>
          </a:p>
        </p:txBody>
      </p:sp>
      <p:pic>
        <p:nvPicPr>
          <p:cNvPr id="365" name="Google Shape;3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125" y="4544722"/>
            <a:ext cx="3647050" cy="26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0625" y="4436763"/>
            <a:ext cx="53340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/>
        </p:nvSpPr>
        <p:spPr>
          <a:xfrm>
            <a:off x="1839312" y="2261067"/>
            <a:ext cx="1460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Accomplishments to Date</a:t>
            </a:r>
            <a:endParaRPr/>
          </a:p>
        </p:txBody>
      </p:sp>
      <p:grpSp>
        <p:nvGrpSpPr>
          <p:cNvPr id="372" name="Google Shape;372;p28"/>
          <p:cNvGrpSpPr/>
          <p:nvPr/>
        </p:nvGrpSpPr>
        <p:grpSpPr>
          <a:xfrm>
            <a:off x="3353979" y="3720739"/>
            <a:ext cx="11541931" cy="1643439"/>
            <a:chOff x="0" y="0"/>
            <a:chExt cx="15389241" cy="2191252"/>
          </a:xfrm>
        </p:grpSpPr>
        <p:grpSp>
          <p:nvGrpSpPr>
            <p:cNvPr id="373" name="Google Shape;373;p28"/>
            <p:cNvGrpSpPr/>
            <p:nvPr/>
          </p:nvGrpSpPr>
          <p:grpSpPr>
            <a:xfrm>
              <a:off x="4980761" y="0"/>
              <a:ext cx="446959" cy="446959"/>
              <a:chOff x="0" y="0"/>
              <a:chExt cx="812800" cy="812800"/>
            </a:xfrm>
          </p:grpSpPr>
          <p:sp>
            <p:nvSpPr>
              <p:cNvPr id="374" name="Google Shape;37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7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8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28"/>
            <p:cNvGrpSpPr/>
            <p:nvPr/>
          </p:nvGrpSpPr>
          <p:grpSpPr>
            <a:xfrm>
              <a:off x="9961521" y="1744293"/>
              <a:ext cx="446959" cy="446959"/>
              <a:chOff x="0" y="0"/>
              <a:chExt cx="812800" cy="812800"/>
            </a:xfrm>
          </p:grpSpPr>
          <p:sp>
            <p:nvSpPr>
              <p:cNvPr id="377" name="Google Shape;37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7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8"/>
            <p:cNvGrpSpPr/>
            <p:nvPr/>
          </p:nvGrpSpPr>
          <p:grpSpPr>
            <a:xfrm>
              <a:off x="14942282" y="0"/>
              <a:ext cx="446959" cy="446959"/>
              <a:chOff x="0" y="0"/>
              <a:chExt cx="812800" cy="812800"/>
            </a:xfrm>
          </p:grpSpPr>
          <p:sp>
            <p:nvSpPr>
              <p:cNvPr id="380" name="Google Shape;38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7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8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28"/>
            <p:cNvGrpSpPr/>
            <p:nvPr/>
          </p:nvGrpSpPr>
          <p:grpSpPr>
            <a:xfrm>
              <a:off x="0" y="1744293"/>
              <a:ext cx="446959" cy="446959"/>
              <a:chOff x="0" y="0"/>
              <a:chExt cx="812800" cy="812800"/>
            </a:xfrm>
          </p:grpSpPr>
          <p:sp>
            <p:nvSpPr>
              <p:cNvPr id="383" name="Google Shape;38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74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8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5" name="Google Shape;385;p28"/>
            <p:cNvCxnSpPr/>
            <p:nvPr/>
          </p:nvCxnSpPr>
          <p:spPr>
            <a:xfrm flipH="1" rot="10800000">
              <a:off x="434470" y="223491"/>
              <a:ext cx="4769700" cy="1670400"/>
            </a:xfrm>
            <a:prstGeom prst="straightConnector1">
              <a:avLst/>
            </a:prstGeom>
            <a:noFill/>
            <a:ln cap="flat" cmpd="sng" w="12700">
              <a:solidFill>
                <a:srgbClr val="1B74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28"/>
            <p:cNvCxnSpPr/>
            <p:nvPr/>
          </p:nvCxnSpPr>
          <p:spPr>
            <a:xfrm>
              <a:off x="5204247" y="223486"/>
              <a:ext cx="4769700" cy="1670400"/>
            </a:xfrm>
            <a:prstGeom prst="straightConnector1">
              <a:avLst/>
            </a:prstGeom>
            <a:noFill/>
            <a:ln cap="flat" cmpd="sng" w="12700">
              <a:solidFill>
                <a:srgbClr val="1B74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28"/>
            <p:cNvCxnSpPr/>
            <p:nvPr/>
          </p:nvCxnSpPr>
          <p:spPr>
            <a:xfrm flipH="1" rot="10800000">
              <a:off x="10395991" y="297291"/>
              <a:ext cx="4558800" cy="1596600"/>
            </a:xfrm>
            <a:prstGeom prst="straightConnector1">
              <a:avLst/>
            </a:prstGeom>
            <a:noFill/>
            <a:ln cap="flat" cmpd="sng" w="12700">
              <a:solidFill>
                <a:srgbClr val="1B74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8" name="Google Shape;388;p28"/>
          <p:cNvGrpSpPr/>
          <p:nvPr/>
        </p:nvGrpSpPr>
        <p:grpSpPr>
          <a:xfrm>
            <a:off x="0" y="427475"/>
            <a:ext cx="18697280" cy="9452690"/>
            <a:chOff x="0" y="-19050"/>
            <a:chExt cx="5032238" cy="1980907"/>
          </a:xfrm>
        </p:grpSpPr>
        <p:sp>
          <p:nvSpPr>
            <p:cNvPr id="389" name="Google Shape;389;p28"/>
            <p:cNvSpPr/>
            <p:nvPr/>
          </p:nvSpPr>
          <p:spPr>
            <a:xfrm>
              <a:off x="0" y="0"/>
              <a:ext cx="5032238" cy="1961857"/>
            </a:xfrm>
            <a:custGeom>
              <a:rect b="b" l="l" r="r" t="t"/>
              <a:pathLst>
                <a:path extrusionOk="0" h="1961857" w="5032238">
                  <a:moveTo>
                    <a:pt x="0" y="0"/>
                  </a:moveTo>
                  <a:lnTo>
                    <a:pt x="5032238" y="0"/>
                  </a:lnTo>
                  <a:lnTo>
                    <a:pt x="5032238" y="1961857"/>
                  </a:lnTo>
                  <a:lnTo>
                    <a:pt x="0" y="196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0" name="Google Shape;390;p28"/>
            <p:cNvSpPr txBox="1"/>
            <p:nvPr/>
          </p:nvSpPr>
          <p:spPr>
            <a:xfrm>
              <a:off x="0" y="-19050"/>
              <a:ext cx="5032200" cy="19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28"/>
          <p:cNvSpPr/>
          <p:nvPr/>
        </p:nvSpPr>
        <p:spPr>
          <a:xfrm>
            <a:off x="-2415415" y="-1597782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2" name="Google Shape;392;p28"/>
          <p:cNvGrpSpPr/>
          <p:nvPr/>
        </p:nvGrpSpPr>
        <p:grpSpPr>
          <a:xfrm>
            <a:off x="541600" y="919250"/>
            <a:ext cx="17468174" cy="8376721"/>
            <a:chOff x="0" y="-19050"/>
            <a:chExt cx="4068990" cy="2206200"/>
          </a:xfrm>
        </p:grpSpPr>
        <p:sp>
          <p:nvSpPr>
            <p:cNvPr id="393" name="Google Shape;393;p28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4" name="Google Shape;394;p28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8"/>
          <p:cNvSpPr/>
          <p:nvPr/>
        </p:nvSpPr>
        <p:spPr>
          <a:xfrm>
            <a:off x="15895835" y="6916968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6" name="Google Shape;3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8725" y="527750"/>
            <a:ext cx="7326925" cy="28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/>
          <p:nvPr/>
        </p:nvSpPr>
        <p:spPr>
          <a:xfrm>
            <a:off x="1419274" y="269463"/>
            <a:ext cx="7015866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398" name="Google Shape;398;p28"/>
          <p:cNvSpPr txBox="1"/>
          <p:nvPr/>
        </p:nvSpPr>
        <p:spPr>
          <a:xfrm>
            <a:off x="1629825" y="320250"/>
            <a:ext cx="6625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Model Selection &amp; Setup</a:t>
            </a:r>
            <a:endParaRPr/>
          </a:p>
        </p:txBody>
      </p:sp>
      <p:sp>
        <p:nvSpPr>
          <p:cNvPr id="399" name="Google Shape;399;p28"/>
          <p:cNvSpPr txBox="1"/>
          <p:nvPr/>
        </p:nvSpPr>
        <p:spPr>
          <a:xfrm>
            <a:off x="541600" y="1384625"/>
            <a:ext cx="104049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</a:rPr>
              <a:t> </a:t>
            </a:r>
            <a:r>
              <a:rPr b="1" i="1" lang="en-US" sz="2800">
                <a:solidFill>
                  <a:schemeClr val="dk1"/>
                </a:solidFill>
              </a:rPr>
              <a:t>M</a:t>
            </a:r>
            <a:r>
              <a:rPr b="1" i="1" lang="en-US" sz="2800">
                <a:solidFill>
                  <a:schemeClr val="dk1"/>
                </a:solidFill>
              </a:rPr>
              <a:t>odels considered for classification </a:t>
            </a:r>
            <a:r>
              <a:rPr i="1" lang="en-US" sz="2800">
                <a:solidFill>
                  <a:schemeClr val="dk1"/>
                </a:solidFill>
              </a:rPr>
              <a:t> are the following→</a:t>
            </a:r>
            <a:endParaRPr i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i="1" lang="en-US" sz="2800">
                <a:solidFill>
                  <a:schemeClr val="dk1"/>
                </a:solidFill>
              </a:rPr>
              <a:t>All are implemented using MultiOutputClassifier</a:t>
            </a:r>
            <a:r>
              <a:rPr i="1" lang="en-US" sz="2800">
                <a:solidFill>
                  <a:schemeClr val="dk1"/>
                </a:solidFill>
              </a:rPr>
              <a:t>/</a:t>
            </a:r>
            <a:r>
              <a:rPr i="1" lang="en-US" sz="2800">
                <a:solidFill>
                  <a:schemeClr val="dk1"/>
                </a:solidFill>
              </a:rPr>
              <a:t> One-vs-Rest strategies(scikit learn)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541600" y="3084875"/>
            <a:ext cx="159837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</a:rPr>
              <a:t>Training Setup</a:t>
            </a:r>
            <a:r>
              <a:rPr i="1" lang="en-US" sz="2800">
                <a:solidFill>
                  <a:schemeClr val="dk1"/>
                </a:solidFill>
              </a:rPr>
              <a:t>:</a:t>
            </a:r>
            <a:endParaRPr i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2800"/>
              <a:buChar char="●"/>
            </a:pPr>
            <a:r>
              <a:rPr i="1" lang="en-US" sz="2800">
                <a:solidFill>
                  <a:srgbClr val="222222"/>
                </a:solidFill>
              </a:rPr>
              <a:t>Dataset split: </a:t>
            </a:r>
            <a:r>
              <a:rPr b="1" i="1" lang="en-US" sz="2800">
                <a:solidFill>
                  <a:srgbClr val="222222"/>
                </a:solidFill>
              </a:rPr>
              <a:t>70% training, 30% testing</a:t>
            </a:r>
            <a:endParaRPr b="1" i="1" sz="2800">
              <a:solidFill>
                <a:srgbClr val="222222"/>
              </a:solidFill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686575" y="4592175"/>
            <a:ext cx="118464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chemeClr val="dk1"/>
                </a:solidFill>
              </a:rPr>
              <a:t>Evaluation &amp; Testing</a:t>
            </a:r>
            <a:endParaRPr b="1" i="1" sz="27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i="1" lang="en-US" sz="2600">
                <a:solidFill>
                  <a:schemeClr val="dk1"/>
                </a:solidFill>
              </a:rPr>
              <a:t> </a:t>
            </a:r>
            <a:r>
              <a:rPr b="1" i="1" lang="en-US" sz="2600">
                <a:solidFill>
                  <a:schemeClr val="dk1"/>
                </a:solidFill>
              </a:rPr>
              <a:t>Evaluation Metrics</a:t>
            </a:r>
            <a:r>
              <a:rPr i="1" lang="en-US" sz="2600">
                <a:solidFill>
                  <a:schemeClr val="dk1"/>
                </a:solidFill>
              </a:rPr>
              <a:t>:</a:t>
            </a:r>
            <a:endParaRPr i="1" sz="26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i="1" lang="en-US" sz="2800">
                <a:solidFill>
                  <a:schemeClr val="dk1"/>
                </a:solidFill>
              </a:rPr>
              <a:t>Accuracy, Precision, Recall, F1-Score (Macro &amp; Sample Average)</a:t>
            </a:r>
            <a:endParaRPr i="1"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i="1" lang="en-US" sz="2800">
                <a:solidFill>
                  <a:schemeClr val="dk1"/>
                </a:solidFill>
              </a:rPr>
              <a:t>Hamming Loss (Lower is better), Jaccard Score (Higher is better)</a:t>
            </a:r>
            <a:endParaRPr i="1" sz="28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i="1" lang="en-US" sz="2500">
                <a:solidFill>
                  <a:schemeClr val="dk1"/>
                </a:solidFill>
              </a:rPr>
              <a:t> </a:t>
            </a:r>
            <a:r>
              <a:rPr b="1" i="1" lang="en-US" sz="2600">
                <a:solidFill>
                  <a:schemeClr val="dk1"/>
                </a:solidFill>
              </a:rPr>
              <a:t>F1-Score Importance</a:t>
            </a:r>
            <a:r>
              <a:rPr i="1" lang="en-US" sz="2600">
                <a:solidFill>
                  <a:schemeClr val="dk1"/>
                </a:solidFill>
              </a:rPr>
              <a:t>:</a:t>
            </a:r>
            <a:br>
              <a:rPr i="1" lang="en-US" sz="2600">
                <a:solidFill>
                  <a:schemeClr val="dk1"/>
                </a:solidFill>
              </a:rPr>
            </a:br>
            <a:r>
              <a:rPr i="1" lang="en-US" sz="2800">
                <a:solidFill>
                  <a:schemeClr val="dk1"/>
                </a:solidFill>
              </a:rPr>
              <a:t> Balances Precision &amp; Recall and hence is more reliable than Accuracy for multi-label tasks</a:t>
            </a:r>
            <a:endParaRPr i="1" sz="28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i="1" lang="en-US" sz="2500">
                <a:solidFill>
                  <a:schemeClr val="dk1"/>
                </a:solidFill>
              </a:rPr>
              <a:t> </a:t>
            </a:r>
            <a:r>
              <a:rPr b="1" i="1" lang="en-US" sz="2600">
                <a:solidFill>
                  <a:schemeClr val="dk1"/>
                </a:solidFill>
              </a:rPr>
              <a:t>Testing Results</a:t>
            </a:r>
            <a:r>
              <a:rPr i="1" lang="en-US" sz="2600">
                <a:solidFill>
                  <a:schemeClr val="dk1"/>
                </a:solidFill>
              </a:rPr>
              <a:t>:</a:t>
            </a:r>
            <a:endParaRPr i="1" sz="26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i="1" lang="en-US" sz="2800">
                <a:solidFill>
                  <a:schemeClr val="dk1"/>
                </a:solidFill>
              </a:rPr>
              <a:t>Evaluated on hold-out test set</a:t>
            </a:r>
            <a:endParaRPr i="1" sz="2800">
              <a:solidFill>
                <a:schemeClr val="dk1"/>
              </a:solidFill>
            </a:endParaRPr>
          </a:p>
        </p:txBody>
      </p:sp>
      <p:graphicFrame>
        <p:nvGraphicFramePr>
          <p:cNvPr id="402" name="Google Shape;402;p28"/>
          <p:cNvGraphicFramePr/>
          <p:nvPr/>
        </p:nvGraphicFramePr>
        <p:xfrm>
          <a:off x="12912750" y="4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{22E5E752-BB25-436E-A3B9-BAF51169FF08}</a:tableStyleId>
              </a:tblPr>
              <a:tblGrid>
                <a:gridCol w="2175550"/>
                <a:gridCol w="2460650"/>
              </a:tblGrid>
              <a:tr h="3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Python (3.x)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Core programming language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pandas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Data preprocessing and manipulation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LabelEncoder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StandardScaler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Feature encoding and scaling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joblib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Saving/loading trained models and encoders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Streamlit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Deploying interactive web-based prediction interface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3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matplotlib.pyplot / seaborn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Power BI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Data visualization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3" name="Google Shape;403;p28"/>
          <p:cNvSpPr/>
          <p:nvPr/>
        </p:nvSpPr>
        <p:spPr>
          <a:xfrm>
            <a:off x="12080548" y="3692625"/>
            <a:ext cx="5764172" cy="498983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404" name="Google Shape;404;p28"/>
          <p:cNvSpPr txBox="1"/>
          <p:nvPr/>
        </p:nvSpPr>
        <p:spPr>
          <a:xfrm>
            <a:off x="12080549" y="3680575"/>
            <a:ext cx="630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Software Tools and Libraries used</a:t>
            </a:r>
            <a:endParaRPr sz="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9"/>
          <p:cNvGrpSpPr/>
          <p:nvPr/>
        </p:nvGrpSpPr>
        <p:grpSpPr>
          <a:xfrm>
            <a:off x="2125771" y="-443236"/>
            <a:ext cx="14036458" cy="11110594"/>
            <a:chOff x="0" y="-19050"/>
            <a:chExt cx="4252577" cy="3366138"/>
          </a:xfrm>
        </p:grpSpPr>
        <p:sp>
          <p:nvSpPr>
            <p:cNvPr id="410" name="Google Shape;410;p29"/>
            <p:cNvSpPr/>
            <p:nvPr/>
          </p:nvSpPr>
          <p:spPr>
            <a:xfrm>
              <a:off x="0" y="0"/>
              <a:ext cx="4252577" cy="3347088"/>
            </a:xfrm>
            <a:custGeom>
              <a:rect b="b" l="l" r="r" t="t"/>
              <a:pathLst>
                <a:path extrusionOk="0" h="3347088" w="4252577">
                  <a:moveTo>
                    <a:pt x="0" y="0"/>
                  </a:moveTo>
                  <a:lnTo>
                    <a:pt x="4252577" y="0"/>
                  </a:lnTo>
                  <a:lnTo>
                    <a:pt x="4252577" y="3347088"/>
                  </a:lnTo>
                  <a:lnTo>
                    <a:pt x="0" y="3347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1" name="Google Shape;411;p29"/>
            <p:cNvSpPr txBox="1"/>
            <p:nvPr/>
          </p:nvSpPr>
          <p:spPr>
            <a:xfrm>
              <a:off x="0" y="-19050"/>
              <a:ext cx="4252577" cy="3366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9"/>
          <p:cNvSpPr/>
          <p:nvPr/>
        </p:nvSpPr>
        <p:spPr>
          <a:xfrm flipH="1" rot="-2700000">
            <a:off x="-1948425" y="-1409517"/>
            <a:ext cx="6735405" cy="4876434"/>
          </a:xfrm>
          <a:custGeom>
            <a:rect b="b" l="l" r="r" t="t"/>
            <a:pathLst>
              <a:path extrusionOk="0" h="4876434" w="6735405">
                <a:moveTo>
                  <a:pt x="0" y="4876434"/>
                </a:moveTo>
                <a:lnTo>
                  <a:pt x="6735405" y="4876434"/>
                </a:lnTo>
                <a:lnTo>
                  <a:pt x="6735405" y="0"/>
                </a:lnTo>
                <a:lnTo>
                  <a:pt x="0" y="0"/>
                </a:lnTo>
                <a:lnTo>
                  <a:pt x="0" y="487643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29"/>
          <p:cNvSpPr/>
          <p:nvPr/>
        </p:nvSpPr>
        <p:spPr>
          <a:xfrm rot="2700000">
            <a:off x="13501020" y="6857193"/>
            <a:ext cx="6735405" cy="4876434"/>
          </a:xfrm>
          <a:custGeom>
            <a:rect b="b" l="l" r="r" t="t"/>
            <a:pathLst>
              <a:path extrusionOk="0" h="4876434" w="6735405">
                <a:moveTo>
                  <a:pt x="0" y="0"/>
                </a:moveTo>
                <a:lnTo>
                  <a:pt x="6735405" y="0"/>
                </a:lnTo>
                <a:lnTo>
                  <a:pt x="6735405" y="4876434"/>
                </a:lnTo>
                <a:lnTo>
                  <a:pt x="0" y="4876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4" name="Google Shape;414;p29"/>
          <p:cNvGrpSpPr/>
          <p:nvPr/>
        </p:nvGrpSpPr>
        <p:grpSpPr>
          <a:xfrm>
            <a:off x="1419277" y="919260"/>
            <a:ext cx="15449445" cy="8376150"/>
            <a:chOff x="0" y="-19050"/>
            <a:chExt cx="4068990" cy="2206064"/>
          </a:xfrm>
        </p:grpSpPr>
        <p:sp>
          <p:nvSpPr>
            <p:cNvPr id="415" name="Google Shape;415;p29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6" name="Google Shape;416;p29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9"/>
          <p:cNvGrpSpPr/>
          <p:nvPr/>
        </p:nvGrpSpPr>
        <p:grpSpPr>
          <a:xfrm>
            <a:off x="10480124" y="5833575"/>
            <a:ext cx="7104521" cy="4151692"/>
            <a:chOff x="0" y="-19050"/>
            <a:chExt cx="1594515" cy="434005"/>
          </a:xfrm>
        </p:grpSpPr>
        <p:sp>
          <p:nvSpPr>
            <p:cNvPr id="418" name="Google Shape;418;p29"/>
            <p:cNvSpPr/>
            <p:nvPr/>
          </p:nvSpPr>
          <p:spPr>
            <a:xfrm>
              <a:off x="0" y="0"/>
              <a:ext cx="1594515" cy="414955"/>
            </a:xfrm>
            <a:custGeom>
              <a:rect b="b" l="l" r="r" t="t"/>
              <a:pathLst>
                <a:path extrusionOk="0" h="414955" w="1594515">
                  <a:moveTo>
                    <a:pt x="0" y="0"/>
                  </a:moveTo>
                  <a:lnTo>
                    <a:pt x="1594515" y="0"/>
                  </a:lnTo>
                  <a:lnTo>
                    <a:pt x="1594515" y="414955"/>
                  </a:lnTo>
                  <a:lnTo>
                    <a:pt x="0" y="414955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419" name="Google Shape;419;p29"/>
            <p:cNvSpPr txBox="1"/>
            <p:nvPr/>
          </p:nvSpPr>
          <p:spPr>
            <a:xfrm>
              <a:off x="0" y="-19050"/>
              <a:ext cx="1594515" cy="434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9"/>
          <p:cNvGrpSpPr/>
          <p:nvPr/>
        </p:nvGrpSpPr>
        <p:grpSpPr>
          <a:xfrm>
            <a:off x="11600700" y="919250"/>
            <a:ext cx="5861915" cy="3736870"/>
            <a:chOff x="0" y="-19050"/>
            <a:chExt cx="1594515" cy="434005"/>
          </a:xfrm>
        </p:grpSpPr>
        <p:sp>
          <p:nvSpPr>
            <p:cNvPr id="421" name="Google Shape;421;p29"/>
            <p:cNvSpPr/>
            <p:nvPr/>
          </p:nvSpPr>
          <p:spPr>
            <a:xfrm>
              <a:off x="0" y="0"/>
              <a:ext cx="1594515" cy="414955"/>
            </a:xfrm>
            <a:custGeom>
              <a:rect b="b" l="l" r="r" t="t"/>
              <a:pathLst>
                <a:path extrusionOk="0" h="414955" w="1594515">
                  <a:moveTo>
                    <a:pt x="0" y="0"/>
                  </a:moveTo>
                  <a:lnTo>
                    <a:pt x="1594515" y="0"/>
                  </a:lnTo>
                  <a:lnTo>
                    <a:pt x="1594515" y="414955"/>
                  </a:lnTo>
                  <a:lnTo>
                    <a:pt x="0" y="414955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422" name="Google Shape;422;p29"/>
            <p:cNvSpPr txBox="1"/>
            <p:nvPr/>
          </p:nvSpPr>
          <p:spPr>
            <a:xfrm>
              <a:off x="0" y="-19050"/>
              <a:ext cx="1594515" cy="434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29"/>
          <p:cNvSpPr txBox="1"/>
          <p:nvPr/>
        </p:nvSpPr>
        <p:spPr>
          <a:xfrm>
            <a:off x="2472773" y="-188950"/>
            <a:ext cx="1254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/>
              <a:t>Model Evaluation Results</a:t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10268280" y="3402739"/>
            <a:ext cx="47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600" u="none" cap="none" strike="noStrike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425" name="Google Shape;425;p29"/>
          <p:cNvSpPr txBox="1"/>
          <p:nvPr/>
        </p:nvSpPr>
        <p:spPr>
          <a:xfrm>
            <a:off x="10480122" y="5732439"/>
            <a:ext cx="4839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10668225" y="5732450"/>
            <a:ext cx="6794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MODEL COMPARISON</a:t>
            </a:r>
            <a:endParaRPr b="1" sz="30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Boosting: Best overall model. It is accurate, precise, and low error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Forest: Strong baseline model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KNN: Works well when visitor patterns are similar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Tree: Interpretable but less robust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&amp; Logistic Regression: Good recall for specific classes, but limited general performance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pic>
        <p:nvPicPr>
          <p:cNvPr id="427" name="Google Shape;4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75" y="1533950"/>
            <a:ext cx="6532749" cy="32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538" y="1652137"/>
            <a:ext cx="3886918" cy="32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 txBox="1"/>
          <p:nvPr/>
        </p:nvSpPr>
        <p:spPr>
          <a:xfrm>
            <a:off x="1675309" y="5678088"/>
            <a:ext cx="7149000" cy="4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175" lvl="0" marL="0" marR="2730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75" y="5134100"/>
            <a:ext cx="9678800" cy="488861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11820775" y="1139150"/>
            <a:ext cx="5641800" cy="3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US" sz="19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Accuracy: </a:t>
            </a:r>
            <a:r>
              <a:rPr b="1" i="1" lang="en-US" sz="2200">
                <a:solidFill>
                  <a:schemeClr val="dk1"/>
                </a:solidFill>
              </a:rPr>
              <a:t>49.7%</a:t>
            </a:r>
            <a:br>
              <a:rPr b="1" i="1" lang="en-US" sz="22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F1 Score: </a:t>
            </a:r>
            <a:r>
              <a:rPr b="1" i="1" lang="en-US" sz="2200">
                <a:solidFill>
                  <a:schemeClr val="dk1"/>
                </a:solidFill>
              </a:rPr>
              <a:t>0.77</a:t>
            </a:r>
            <a:br>
              <a:rPr b="1" i="1" lang="en-US" sz="22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Jaccard Score: </a:t>
            </a:r>
            <a:r>
              <a:rPr b="1" i="1" lang="en-US" sz="2200">
                <a:solidFill>
                  <a:schemeClr val="dk1"/>
                </a:solidFill>
              </a:rPr>
              <a:t>0.65</a:t>
            </a:r>
            <a:br>
              <a:rPr b="1" i="1" lang="en-US" sz="22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Hamming Loss: </a:t>
            </a:r>
            <a:r>
              <a:rPr b="1" i="1" lang="en-US" sz="2200">
                <a:solidFill>
                  <a:schemeClr val="dk1"/>
                </a:solidFill>
              </a:rPr>
              <a:t>0.25</a:t>
            </a:r>
            <a:r>
              <a:rPr b="1" i="1" lang="en-US" sz="2200">
                <a:solidFill>
                  <a:schemeClr val="dk1"/>
                </a:solidFill>
              </a:rPr>
              <a:t> (lower is better)</a:t>
            </a:r>
            <a:br>
              <a:rPr b="1" i="1" lang="en-US" sz="22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High recall for </a:t>
            </a:r>
            <a:r>
              <a:rPr b="1" i="1" lang="en-US" sz="2200">
                <a:solidFill>
                  <a:schemeClr val="dk1"/>
                </a:solidFill>
              </a:rPr>
              <a:t>Veneration of Relics</a:t>
            </a:r>
            <a:r>
              <a:rPr b="1" i="1" lang="en-US" sz="2200">
                <a:solidFill>
                  <a:schemeClr val="dk1"/>
                </a:solidFill>
              </a:rPr>
              <a:t> (0.93), Mass AUC: 0.82</a:t>
            </a:r>
            <a:br>
              <a:rPr b="1" i="1" lang="en-US" sz="2200">
                <a:solidFill>
                  <a:schemeClr val="dk1"/>
                </a:solidFill>
              </a:rPr>
            </a:br>
            <a:r>
              <a:rPr b="1" i="1" lang="en-US" sz="2200">
                <a:solidFill>
                  <a:schemeClr val="dk1"/>
                </a:solidFill>
              </a:rPr>
              <a:t>Balanced, consistent predictions with fewer label-wise errors</a:t>
            </a:r>
            <a:endParaRPr b="1" i="1"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9353925" y="970100"/>
            <a:ext cx="810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Gradient Boosting – Best Performing Model!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/>
          <p:nvPr/>
        </p:nvSpPr>
        <p:spPr>
          <a:xfrm>
            <a:off x="617875" y="152300"/>
            <a:ext cx="11067332" cy="10284433"/>
          </a:xfrm>
          <a:custGeom>
            <a:rect b="b" l="l" r="r" t="t"/>
            <a:pathLst>
              <a:path extrusionOk="0" h="2187014" w="4252577">
                <a:moveTo>
                  <a:pt x="0" y="0"/>
                </a:moveTo>
                <a:lnTo>
                  <a:pt x="4252577" y="0"/>
                </a:lnTo>
                <a:lnTo>
                  <a:pt x="4252577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8" name="Google Shape;438;p30"/>
          <p:cNvSpPr/>
          <p:nvPr/>
        </p:nvSpPr>
        <p:spPr>
          <a:xfrm rot="8100000">
            <a:off x="13227249" y="-3098282"/>
            <a:ext cx="8064103" cy="8510926"/>
          </a:xfrm>
          <a:custGeom>
            <a:rect b="b" l="l" r="r" t="t"/>
            <a:pathLst>
              <a:path extrusionOk="0"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30"/>
          <p:cNvSpPr/>
          <p:nvPr/>
        </p:nvSpPr>
        <p:spPr>
          <a:xfrm rot="8100000">
            <a:off x="-4729477" y="4506364"/>
            <a:ext cx="8068587" cy="8515659"/>
          </a:xfrm>
          <a:custGeom>
            <a:rect b="b" l="l" r="r" t="t"/>
            <a:pathLst>
              <a:path extrusionOk="0"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0" name="Google Shape;440;p30"/>
          <p:cNvGrpSpPr/>
          <p:nvPr/>
        </p:nvGrpSpPr>
        <p:grpSpPr>
          <a:xfrm>
            <a:off x="1419275" y="991601"/>
            <a:ext cx="15449548" cy="8866592"/>
            <a:chOff x="0" y="0"/>
            <a:chExt cx="4068990" cy="2187014"/>
          </a:xfrm>
        </p:grpSpPr>
        <p:sp>
          <p:nvSpPr>
            <p:cNvPr id="441" name="Google Shape;441;p30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42" name="Google Shape;442;p30"/>
            <p:cNvSpPr txBox="1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4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0"/>
          <p:cNvSpPr txBox="1"/>
          <p:nvPr/>
        </p:nvSpPr>
        <p:spPr>
          <a:xfrm>
            <a:off x="3318557" y="4606456"/>
            <a:ext cx="1165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718975" y="363100"/>
            <a:ext cx="17083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900">
                <a:solidFill>
                  <a:schemeClr val="dk1"/>
                </a:solidFill>
              </a:rPr>
              <a:t>Interactive Prediction Tool</a:t>
            </a:r>
            <a:endParaRPr sz="4900">
              <a:solidFill>
                <a:schemeClr val="lt1"/>
              </a:solidFill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1634625" y="1843550"/>
            <a:ext cx="7343400" cy="7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</a:rPr>
              <a:t>Built with </a:t>
            </a:r>
            <a:r>
              <a:rPr b="1" lang="en-US" sz="3100">
                <a:solidFill>
                  <a:schemeClr val="dk1"/>
                </a:solidFill>
              </a:rPr>
              <a:t>Streamlit</a:t>
            </a:r>
            <a:endParaRPr b="1" sz="3100">
              <a:solidFill>
                <a:schemeClr val="dk1"/>
              </a:solidFill>
            </a:endParaRPr>
          </a:p>
          <a:p>
            <a:pPr indent="-425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</a:rPr>
              <a:t>Inputs: Age, gender, visitor type, weekend/feast day</a:t>
            </a:r>
            <a:endParaRPr sz="3100">
              <a:solidFill>
                <a:schemeClr val="dk1"/>
              </a:solidFill>
            </a:endParaRPr>
          </a:p>
          <a:p>
            <a:pPr indent="-425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</a:rPr>
              <a:t>Output: Predicted events – </a:t>
            </a:r>
            <a:endParaRPr sz="3100">
              <a:solidFill>
                <a:schemeClr val="dk1"/>
              </a:solidFill>
            </a:endParaRPr>
          </a:p>
          <a:p>
            <a:pPr indent="-425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</a:rPr>
              <a:t>Mass, Veneration, Fair/Cultural Event/ Sightseeing</a:t>
            </a:r>
            <a:endParaRPr sz="3100">
              <a:solidFill>
                <a:schemeClr val="dk1"/>
              </a:solidFill>
            </a:endParaRPr>
          </a:p>
          <a:p>
            <a:pPr indent="-425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</a:rPr>
              <a:t>Model used is </a:t>
            </a:r>
            <a:r>
              <a:rPr b="1" lang="en-US" sz="3100">
                <a:solidFill>
                  <a:schemeClr val="dk1"/>
                </a:solidFill>
              </a:rPr>
              <a:t>Gradient Boosting</a:t>
            </a:r>
            <a:r>
              <a:rPr lang="en-US" sz="3100">
                <a:solidFill>
                  <a:schemeClr val="dk1"/>
                </a:solidFill>
              </a:rPr>
              <a:t> and</a:t>
            </a:r>
            <a:r>
              <a:rPr lang="en-US" sz="3100">
                <a:solidFill>
                  <a:schemeClr val="dk1"/>
                </a:solidFill>
              </a:rPr>
              <a:t> label encoders (joblib</a:t>
            </a:r>
            <a:r>
              <a:rPr lang="en-US" sz="3100">
                <a:solidFill>
                  <a:schemeClr val="dk1"/>
                </a:solidFill>
              </a:rPr>
              <a:t>)</a:t>
            </a:r>
            <a:br>
              <a:rPr lang="en-US" sz="2700">
                <a:solidFill>
                  <a:schemeClr val="dk1"/>
                </a:solidFill>
              </a:rPr>
            </a:br>
            <a:endParaRPr sz="2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Applications:</a:t>
            </a:r>
            <a:endParaRPr b="1" sz="27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Forecasts visitor interests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Enables personalized suggestions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Helps in crowd and event planning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750" y="1036413"/>
            <a:ext cx="7729725" cy="88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/>
          <p:nvPr/>
        </p:nvSpPr>
        <p:spPr>
          <a:xfrm>
            <a:off x="571475" y="262374"/>
            <a:ext cx="16835446" cy="9196394"/>
          </a:xfrm>
          <a:custGeom>
            <a:rect b="b" l="l" r="r" t="t"/>
            <a:pathLst>
              <a:path extrusionOk="0" h="2187014" w="4068990">
                <a:moveTo>
                  <a:pt x="0" y="0"/>
                </a:moveTo>
                <a:lnTo>
                  <a:pt x="4068990" y="0"/>
                </a:lnTo>
                <a:lnTo>
                  <a:pt x="4068990" y="2187014"/>
                </a:lnTo>
                <a:lnTo>
                  <a:pt x="0" y="21870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52" name="Google Shape;452;p31"/>
          <p:cNvSpPr/>
          <p:nvPr/>
        </p:nvSpPr>
        <p:spPr>
          <a:xfrm>
            <a:off x="906150" y="4474350"/>
            <a:ext cx="16093822" cy="1884937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453" name="Google Shape;453;p31"/>
          <p:cNvSpPr/>
          <p:nvPr/>
        </p:nvSpPr>
        <p:spPr>
          <a:xfrm>
            <a:off x="906150" y="6729950"/>
            <a:ext cx="16093822" cy="1884937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454" name="Google Shape;454;p31"/>
          <p:cNvSpPr/>
          <p:nvPr/>
        </p:nvSpPr>
        <p:spPr>
          <a:xfrm>
            <a:off x="942288" y="2216375"/>
            <a:ext cx="16093822" cy="1884937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455" name="Google Shape;455;p31"/>
          <p:cNvSpPr/>
          <p:nvPr/>
        </p:nvSpPr>
        <p:spPr>
          <a:xfrm>
            <a:off x="13300895" y="494070"/>
            <a:ext cx="4987103" cy="4881127"/>
          </a:xfrm>
          <a:custGeom>
            <a:rect b="b" l="l" r="r" t="t"/>
            <a:pathLst>
              <a:path extrusionOk="0"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31"/>
          <p:cNvSpPr/>
          <p:nvPr/>
        </p:nvSpPr>
        <p:spPr>
          <a:xfrm>
            <a:off x="11834777" y="6869094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31"/>
          <p:cNvSpPr txBox="1"/>
          <p:nvPr/>
        </p:nvSpPr>
        <p:spPr>
          <a:xfrm>
            <a:off x="942299" y="488825"/>
            <a:ext cx="11501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8799">
                <a:solidFill>
                  <a:schemeClr val="lt1"/>
                </a:solidFill>
              </a:rPr>
              <a:t>Future Work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2666863" y="1780050"/>
            <a:ext cx="132345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Real-Time Attendance Tracking</a:t>
            </a:r>
            <a:br>
              <a:rPr b="1" lang="en-US" sz="2800">
                <a:solidFill>
                  <a:schemeClr val="lt1"/>
                </a:solidFill>
              </a:rPr>
            </a:br>
            <a:r>
              <a:rPr lang="en-US" sz="2800">
                <a:solidFill>
                  <a:schemeClr val="lt1"/>
                </a:solidFill>
              </a:rPr>
              <a:t>Implementing daily footfall monitoring at the Basilica can provide granular insights into tourist behavior and event-specific engagement.</a:t>
            </a:r>
            <a:br>
              <a:rPr lang="en-US" sz="2800">
                <a:solidFill>
                  <a:schemeClr val="dk1"/>
                </a:solidFill>
              </a:rPr>
            </a:br>
            <a:endParaRPr i="1" sz="7200">
              <a:solidFill>
                <a:srgbClr val="737373"/>
              </a:solidFill>
            </a:endParaRPr>
          </a:p>
        </p:txBody>
      </p:sp>
      <p:pic>
        <p:nvPicPr>
          <p:cNvPr id="459" name="Google Shape;459;p31"/>
          <p:cNvPicPr preferRelativeResize="0"/>
          <p:nvPr/>
        </p:nvPicPr>
        <p:blipFill rotWithShape="1">
          <a:blip r:embed="rId6">
            <a:alphaModFix/>
          </a:blip>
          <a:srcRect b="0" l="0" r="74609" t="0"/>
          <a:stretch/>
        </p:blipFill>
        <p:spPr>
          <a:xfrm>
            <a:off x="1250860" y="2368650"/>
            <a:ext cx="16711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6">
            <a:alphaModFix/>
          </a:blip>
          <a:srcRect b="0" l="33558" r="36637" t="0"/>
          <a:stretch/>
        </p:blipFill>
        <p:spPr>
          <a:xfrm>
            <a:off x="1214725" y="4613500"/>
            <a:ext cx="1516626" cy="16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6">
            <a:alphaModFix/>
          </a:blip>
          <a:srcRect b="0" l="72124" r="-1928" t="0"/>
          <a:stretch/>
        </p:blipFill>
        <p:spPr>
          <a:xfrm>
            <a:off x="1214725" y="6869088"/>
            <a:ext cx="1671125" cy="160665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1"/>
          <p:cNvSpPr txBox="1"/>
          <p:nvPr/>
        </p:nvSpPr>
        <p:spPr>
          <a:xfrm>
            <a:off x="2423825" y="6729950"/>
            <a:ext cx="147777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Model Deployment for Stakeholders</a:t>
            </a:r>
            <a:br>
              <a:rPr b="1" lang="en-US" sz="2800">
                <a:solidFill>
                  <a:schemeClr val="lt1"/>
                </a:solidFill>
              </a:rPr>
            </a:br>
            <a:r>
              <a:rPr lang="en-US" sz="2800">
                <a:solidFill>
                  <a:schemeClr val="lt1"/>
                </a:solidFill>
              </a:rPr>
              <a:t>Deploy the predictive model as a decision-support tool for </a:t>
            </a:r>
            <a:r>
              <a:rPr b="1" lang="en-US" sz="2800">
                <a:solidFill>
                  <a:schemeClr val="lt1"/>
                </a:solidFill>
              </a:rPr>
              <a:t>church authorities</a:t>
            </a:r>
            <a:r>
              <a:rPr lang="en-US" sz="2800">
                <a:solidFill>
                  <a:schemeClr val="lt1"/>
                </a:solidFill>
              </a:rPr>
              <a:t>, </a:t>
            </a:r>
            <a:r>
              <a:rPr b="1" lang="en-US" sz="2800">
                <a:solidFill>
                  <a:schemeClr val="lt1"/>
                </a:solidFill>
              </a:rPr>
              <a:t>tourism departments</a:t>
            </a:r>
            <a:r>
              <a:rPr lang="en-US" sz="2800">
                <a:solidFill>
                  <a:schemeClr val="lt1"/>
                </a:solidFill>
              </a:rPr>
              <a:t>, and </a:t>
            </a:r>
            <a:r>
              <a:rPr b="1" lang="en-US" sz="2800">
                <a:solidFill>
                  <a:schemeClr val="lt1"/>
                </a:solidFill>
              </a:rPr>
              <a:t>event planners</a:t>
            </a:r>
            <a:r>
              <a:rPr lang="en-US" sz="2800">
                <a:solidFill>
                  <a:schemeClr val="lt1"/>
                </a:solidFill>
              </a:rPr>
              <a:t> to enable data-driven religious tourism management.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2900">
                <a:solidFill>
                  <a:schemeClr val="dk1"/>
                </a:solidFill>
              </a:rPr>
            </a:br>
            <a:endParaRPr i="1" sz="7200">
              <a:solidFill>
                <a:srgbClr val="737373"/>
              </a:solidFill>
            </a:endParaRPr>
          </a:p>
        </p:txBody>
      </p:sp>
      <p:sp>
        <p:nvSpPr>
          <p:cNvPr id="463" name="Google Shape;463;p31"/>
          <p:cNvSpPr txBox="1"/>
          <p:nvPr/>
        </p:nvSpPr>
        <p:spPr>
          <a:xfrm>
            <a:off x="2423825" y="4557000"/>
            <a:ext cx="142887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Post-Exposition Analysis</a:t>
            </a:r>
            <a:br>
              <a:rPr b="1" lang="en-US" sz="2800">
                <a:solidFill>
                  <a:schemeClr val="lt1"/>
                </a:solidFill>
              </a:rPr>
            </a:br>
            <a:r>
              <a:rPr lang="en-US" sz="2800">
                <a:solidFill>
                  <a:schemeClr val="lt1"/>
                </a:solidFill>
              </a:rPr>
              <a:t>With no Exposition in the coming year, comparing tourism data will help isolate and quantify the event’s true economic impact on Goa's tourism sector.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-381000" y="-339030"/>
            <a:ext cx="13239378" cy="10892730"/>
            <a:chOff x="0" y="-19050"/>
            <a:chExt cx="3486914" cy="2868867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3486914" cy="2849817"/>
            </a:xfrm>
            <a:custGeom>
              <a:rect b="b" l="l" r="r" t="t"/>
              <a:pathLst>
                <a:path extrusionOk="0" h="2849817" w="3486914">
                  <a:moveTo>
                    <a:pt x="0" y="0"/>
                  </a:moveTo>
                  <a:lnTo>
                    <a:pt x="3486914" y="0"/>
                  </a:lnTo>
                  <a:lnTo>
                    <a:pt x="3486914" y="2849817"/>
                  </a:lnTo>
                  <a:lnTo>
                    <a:pt x="0" y="28498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1" name="Google Shape;101;p14"/>
            <p:cNvSpPr txBox="1"/>
            <p:nvPr/>
          </p:nvSpPr>
          <p:spPr>
            <a:xfrm>
              <a:off x="0" y="-19050"/>
              <a:ext cx="3486914" cy="286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/>
          <p:nvPr/>
        </p:nvSpPr>
        <p:spPr>
          <a:xfrm>
            <a:off x="13503670" y="0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3" name="Google Shape;103;p14"/>
          <p:cNvGrpSpPr/>
          <p:nvPr/>
        </p:nvGrpSpPr>
        <p:grpSpPr>
          <a:xfrm>
            <a:off x="1419277" y="919260"/>
            <a:ext cx="15449445" cy="8376150"/>
            <a:chOff x="0" y="-19050"/>
            <a:chExt cx="4068990" cy="2206064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5" name="Google Shape;105;p14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2416450" y="2514125"/>
            <a:ext cx="12224700" cy="7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Title Slide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Introduction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Objectives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Literature Review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Methodology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Data Description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Analysis &amp; Results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Discussion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Conclusion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Future Work 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Acknowledgements</a:t>
            </a:r>
            <a:endParaRPr sz="2400">
              <a:solidFill>
                <a:srgbClr val="333333"/>
              </a:solidFill>
            </a:endParaRPr>
          </a:p>
          <a:p>
            <a:pPr indent="-3810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US" sz="2400">
                <a:solidFill>
                  <a:srgbClr val="333333"/>
                </a:solidFill>
              </a:rPr>
              <a:t>References</a:t>
            </a:r>
            <a:endParaRPr sz="24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33333"/>
              </a:solidFill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546960" y="1123544"/>
            <a:ext cx="6597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99"/>
              <a:t>CONTENTS</a:t>
            </a:r>
            <a:endParaRPr sz="300"/>
          </a:p>
        </p:txBody>
      </p:sp>
      <p:sp>
        <p:nvSpPr>
          <p:cNvPr id="108" name="Google Shape;108;p14"/>
          <p:cNvSpPr/>
          <p:nvPr/>
        </p:nvSpPr>
        <p:spPr>
          <a:xfrm>
            <a:off x="9285879" y="5432977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2"/>
          <p:cNvGrpSpPr/>
          <p:nvPr/>
        </p:nvGrpSpPr>
        <p:grpSpPr>
          <a:xfrm>
            <a:off x="-484079" y="1877372"/>
            <a:ext cx="19256191" cy="8331214"/>
            <a:chOff x="0" y="-19050"/>
            <a:chExt cx="5833972" cy="2524075"/>
          </a:xfrm>
        </p:grpSpPr>
        <p:sp>
          <p:nvSpPr>
            <p:cNvPr id="469" name="Google Shape;469;p32"/>
            <p:cNvSpPr/>
            <p:nvPr/>
          </p:nvSpPr>
          <p:spPr>
            <a:xfrm>
              <a:off x="0" y="0"/>
              <a:ext cx="5833972" cy="2505025"/>
            </a:xfrm>
            <a:custGeom>
              <a:rect b="b" l="l" r="r" t="t"/>
              <a:pathLst>
                <a:path extrusionOk="0" h="2505025" w="5833972">
                  <a:moveTo>
                    <a:pt x="0" y="0"/>
                  </a:moveTo>
                  <a:lnTo>
                    <a:pt x="5833972" y="0"/>
                  </a:lnTo>
                  <a:lnTo>
                    <a:pt x="5833972" y="2505025"/>
                  </a:lnTo>
                  <a:lnTo>
                    <a:pt x="0" y="2505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70" name="Google Shape;470;p32"/>
            <p:cNvSpPr txBox="1"/>
            <p:nvPr/>
          </p:nvSpPr>
          <p:spPr>
            <a:xfrm>
              <a:off x="0" y="-19050"/>
              <a:ext cx="5833972" cy="2524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32"/>
          <p:cNvSpPr/>
          <p:nvPr/>
        </p:nvSpPr>
        <p:spPr>
          <a:xfrm rot="5400000">
            <a:off x="12569478" y="3285707"/>
            <a:ext cx="7465118" cy="8967109"/>
          </a:xfrm>
          <a:custGeom>
            <a:rect b="b" l="l" r="r" t="t"/>
            <a:pathLst>
              <a:path extrusionOk="0" h="8967109" w="7465118">
                <a:moveTo>
                  <a:pt x="0" y="0"/>
                </a:moveTo>
                <a:lnTo>
                  <a:pt x="7465119" y="0"/>
                </a:lnTo>
                <a:lnTo>
                  <a:pt x="7465119" y="8967110"/>
                </a:lnTo>
                <a:lnTo>
                  <a:pt x="0" y="8967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2" name="Google Shape;472;p32"/>
          <p:cNvGrpSpPr/>
          <p:nvPr/>
        </p:nvGrpSpPr>
        <p:grpSpPr>
          <a:xfrm>
            <a:off x="1419227" y="1707109"/>
            <a:ext cx="15449548" cy="8376204"/>
            <a:chOff x="0" y="-19050"/>
            <a:chExt cx="4068990" cy="2206064"/>
          </a:xfrm>
        </p:grpSpPr>
        <p:sp>
          <p:nvSpPr>
            <p:cNvPr id="473" name="Google Shape;473;p32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74" name="Google Shape;474;p32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32"/>
          <p:cNvSpPr/>
          <p:nvPr/>
        </p:nvSpPr>
        <p:spPr>
          <a:xfrm rot="-1146859">
            <a:off x="11432750" y="-2453869"/>
            <a:ext cx="7010895" cy="5075888"/>
          </a:xfrm>
          <a:custGeom>
            <a:rect b="b" l="l" r="r" t="t"/>
            <a:pathLst>
              <a:path extrusionOk="0" h="5075174" w="7009909">
                <a:moveTo>
                  <a:pt x="0" y="0"/>
                </a:moveTo>
                <a:lnTo>
                  <a:pt x="7009909" y="0"/>
                </a:lnTo>
                <a:lnTo>
                  <a:pt x="7009909" y="5075174"/>
                </a:lnTo>
                <a:lnTo>
                  <a:pt x="0" y="5075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2"/>
          <p:cNvSpPr txBox="1"/>
          <p:nvPr/>
        </p:nvSpPr>
        <p:spPr>
          <a:xfrm>
            <a:off x="5869806" y="162058"/>
            <a:ext cx="654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DISCUSSIONS</a:t>
            </a:r>
            <a:endParaRPr/>
          </a:p>
        </p:txBody>
      </p:sp>
      <p:sp>
        <p:nvSpPr>
          <p:cNvPr id="477" name="Google Shape;477;p32"/>
          <p:cNvSpPr/>
          <p:nvPr/>
        </p:nvSpPr>
        <p:spPr>
          <a:xfrm rot="-5400000">
            <a:off x="-527609" y="205575"/>
            <a:ext cx="4096707" cy="4009652"/>
          </a:xfrm>
          <a:custGeom>
            <a:rect b="b" l="l" r="r" t="t"/>
            <a:pathLst>
              <a:path extrusionOk="0" h="4009652" w="4096707">
                <a:moveTo>
                  <a:pt x="0" y="0"/>
                </a:moveTo>
                <a:lnTo>
                  <a:pt x="4096706" y="0"/>
                </a:lnTo>
                <a:lnTo>
                  <a:pt x="4096706" y="4009651"/>
                </a:lnTo>
                <a:lnTo>
                  <a:pt x="0" y="4009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78" name="Google Shape;478;p32"/>
          <p:cNvGraphicFramePr/>
          <p:nvPr/>
        </p:nvGraphicFramePr>
        <p:xfrm>
          <a:off x="1026337" y="20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{8A9FBD79-8FAE-489D-9B25-9692B22812F1}</a:tableStyleId>
              </a:tblPr>
              <a:tblGrid>
                <a:gridCol w="5173950"/>
              </a:tblGrid>
              <a:tr h="127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Influence of Demographics (RQ1 / H1)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74C0"/>
                    </a:solidFill>
                  </a:tcPr>
                </a:tc>
              </a:tr>
              <a:tr h="43661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Interpretations: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Age Groups: Older pilgrims favored rituals (Mass, Relics); younger attendees preferred cultural events.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Gender: Females leaned towards religious events; males preferred cultural programs.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Region: Participation patterns varied across states and countries.</a:t>
                      </a:r>
                      <a:endParaRPr sz="2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91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Key Insights: </a:t>
                      </a: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Chi-square tests confirmed significant associations between demographics and event participation..</a:t>
                      </a:r>
                      <a:endParaRPr sz="2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9" name="Google Shape;479;p32"/>
          <p:cNvGraphicFramePr/>
          <p:nvPr/>
        </p:nvGraphicFramePr>
        <p:xfrm>
          <a:off x="12889712" y="20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{8A9FBD79-8FAE-489D-9B25-9692B22812F1}</a:tableStyleId>
              </a:tblPr>
              <a:tblGrid>
                <a:gridCol w="4843475"/>
              </a:tblGrid>
              <a:tr h="1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Visitor Type &amp; Participation (RQ2 / H2)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74C0"/>
                    </a:solidFill>
                  </a:tcPr>
                </a:tc>
              </a:tr>
              <a:tr h="3958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First-Time Visitors: Engaged more in sightseeing and cultural events.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Repeat Visitors: Strong spiritual focus with higher attendance at Mass and relic veneration</a:t>
                      </a:r>
                      <a:endParaRPr i="1" sz="22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58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Supports need for visitor-type-specific strategies in religious tourism.</a:t>
                      </a:r>
                      <a:endParaRPr sz="2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0" name="Google Shape;480;p32"/>
          <p:cNvGraphicFramePr/>
          <p:nvPr/>
        </p:nvGraphicFramePr>
        <p:xfrm>
          <a:off x="6507924" y="1993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{8A9FBD79-8FAE-489D-9B25-9692B22812F1}</a:tableStyleId>
              </a:tblPr>
              <a:tblGrid>
                <a:gridCol w="5910275"/>
              </a:tblGrid>
              <a:tr h="13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Pilgrimage Shifts Post-COVID (RQ3 &amp; RQ4)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74C0"/>
                    </a:solidFill>
                  </a:tcPr>
                </a:tc>
              </a:tr>
              <a:tr h="3958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Virtual Pilgrimage: YouTube viewership spiked in 2020–21 (peak: 138,000+ in 2021) when there was complete lockdown in Goa.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2024 Revival: Over 7 million in-person attendees for the 18th Exposition this year.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YouTube Impact: 212,000+ views for 2024 </a:t>
                      </a:r>
                      <a:r>
                        <a:rPr i="1" lang="en-US" sz="2200"/>
                        <a:t>inaugural</a:t>
                      </a:r>
                      <a:r>
                        <a:rPr i="1" lang="en-US" sz="2200"/>
                        <a:t> mass and multilingual Masses drew a global audience.</a:t>
                      </a:r>
                      <a:endParaRPr i="1" sz="22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58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Digital media fostered hybrid participation and wider outreach post-covid.</a:t>
                      </a:r>
                      <a:endParaRPr sz="2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33"/>
          <p:cNvGrpSpPr/>
          <p:nvPr/>
        </p:nvGrpSpPr>
        <p:grpSpPr>
          <a:xfrm>
            <a:off x="-484079" y="2796622"/>
            <a:ext cx="19256614" cy="8331627"/>
            <a:chOff x="0" y="-19050"/>
            <a:chExt cx="5834100" cy="2524200"/>
          </a:xfrm>
        </p:grpSpPr>
        <p:sp>
          <p:nvSpPr>
            <p:cNvPr id="486" name="Google Shape;486;p33"/>
            <p:cNvSpPr/>
            <p:nvPr/>
          </p:nvSpPr>
          <p:spPr>
            <a:xfrm>
              <a:off x="0" y="0"/>
              <a:ext cx="5833972" cy="2505025"/>
            </a:xfrm>
            <a:custGeom>
              <a:rect b="b" l="l" r="r" t="t"/>
              <a:pathLst>
                <a:path extrusionOk="0" h="2505025" w="5833972">
                  <a:moveTo>
                    <a:pt x="0" y="0"/>
                  </a:moveTo>
                  <a:lnTo>
                    <a:pt x="5833972" y="0"/>
                  </a:lnTo>
                  <a:lnTo>
                    <a:pt x="5833972" y="2505025"/>
                  </a:lnTo>
                  <a:lnTo>
                    <a:pt x="0" y="2505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7" name="Google Shape;487;p33"/>
            <p:cNvSpPr txBox="1"/>
            <p:nvPr/>
          </p:nvSpPr>
          <p:spPr>
            <a:xfrm>
              <a:off x="0" y="-19050"/>
              <a:ext cx="5834100" cy="25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33"/>
          <p:cNvSpPr/>
          <p:nvPr/>
        </p:nvSpPr>
        <p:spPr>
          <a:xfrm rot="5400000">
            <a:off x="12569478" y="4204957"/>
            <a:ext cx="7465118" cy="8967109"/>
          </a:xfrm>
          <a:custGeom>
            <a:rect b="b" l="l" r="r" t="t"/>
            <a:pathLst>
              <a:path extrusionOk="0" h="8967109" w="7465118">
                <a:moveTo>
                  <a:pt x="0" y="0"/>
                </a:moveTo>
                <a:lnTo>
                  <a:pt x="7465119" y="0"/>
                </a:lnTo>
                <a:lnTo>
                  <a:pt x="7465119" y="8967110"/>
                </a:lnTo>
                <a:lnTo>
                  <a:pt x="0" y="8967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9" name="Google Shape;489;p33"/>
          <p:cNvGrpSpPr/>
          <p:nvPr/>
        </p:nvGrpSpPr>
        <p:grpSpPr>
          <a:xfrm>
            <a:off x="522850" y="841175"/>
            <a:ext cx="17270828" cy="10287069"/>
            <a:chOff x="0" y="-19050"/>
            <a:chExt cx="4068990" cy="2206200"/>
          </a:xfrm>
        </p:grpSpPr>
        <p:sp>
          <p:nvSpPr>
            <p:cNvPr id="490" name="Google Shape;490;p33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91" name="Google Shape;491;p33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33"/>
          <p:cNvSpPr/>
          <p:nvPr/>
        </p:nvSpPr>
        <p:spPr>
          <a:xfrm rot="-1146859">
            <a:off x="9222950" y="-2856069"/>
            <a:ext cx="7010895" cy="5075888"/>
          </a:xfrm>
          <a:custGeom>
            <a:rect b="b" l="l" r="r" t="t"/>
            <a:pathLst>
              <a:path extrusionOk="0" h="5075174" w="7009909">
                <a:moveTo>
                  <a:pt x="0" y="0"/>
                </a:moveTo>
                <a:lnTo>
                  <a:pt x="7009909" y="0"/>
                </a:lnTo>
                <a:lnTo>
                  <a:pt x="7009909" y="5075174"/>
                </a:lnTo>
                <a:lnTo>
                  <a:pt x="0" y="5075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33"/>
          <p:cNvSpPr txBox="1"/>
          <p:nvPr/>
        </p:nvSpPr>
        <p:spPr>
          <a:xfrm>
            <a:off x="5869806" y="465833"/>
            <a:ext cx="654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DISCUSSIONS</a:t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 rot="-5400000">
            <a:off x="-1232859" y="854675"/>
            <a:ext cx="4096707" cy="4009652"/>
          </a:xfrm>
          <a:custGeom>
            <a:rect b="b" l="l" r="r" t="t"/>
            <a:pathLst>
              <a:path extrusionOk="0" h="4009652" w="4096707">
                <a:moveTo>
                  <a:pt x="0" y="0"/>
                </a:moveTo>
                <a:lnTo>
                  <a:pt x="4096706" y="0"/>
                </a:lnTo>
                <a:lnTo>
                  <a:pt x="4096706" y="4009651"/>
                </a:lnTo>
                <a:lnTo>
                  <a:pt x="0" y="4009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95" name="Google Shape;495;p33"/>
          <p:cNvGraphicFramePr/>
          <p:nvPr/>
        </p:nvGraphicFramePr>
        <p:xfrm>
          <a:off x="1033462" y="194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{8A9FBD79-8FAE-489D-9B25-9692B22812F1}</a:tableStyleId>
              </a:tblPr>
              <a:tblGrid>
                <a:gridCol w="6384400"/>
              </a:tblGrid>
              <a:tr h="14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RQ5 / H3 — The 2024 Exposition’s Impact on Goa’s Tourism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74C0"/>
                    </a:solidFill>
                  </a:tcPr>
                </a:tc>
              </a:tr>
              <a:tr h="40788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Record Tourism: Goa received over 10.4 million visitors in 2024,  the highest ever.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Exposition Influence: Over 7 million pilgrims attended during November to December.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Statistical Outcome: Rejects H3 (no effect on tourism) – significant positive impact confirmed. </a:t>
                      </a:r>
                      <a:endParaRPr i="1" sz="22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51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The Exposition was a major driver of Goa’s post-COVID tourism revival.</a:t>
                      </a:r>
                      <a:endParaRPr sz="2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6" name="Google Shape;496;p33"/>
          <p:cNvGraphicFramePr/>
          <p:nvPr/>
        </p:nvGraphicFramePr>
        <p:xfrm>
          <a:off x="7752537" y="192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{8A9FBD79-8FAE-489D-9B25-9692B22812F1}</a:tableStyleId>
              </a:tblPr>
              <a:tblGrid>
                <a:gridCol w="9532000"/>
              </a:tblGrid>
              <a:tr h="79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RQ6 — Predictive Modeling of Pilgrimage Participation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B74C0"/>
                    </a:solidFill>
                  </a:tcPr>
                </a:tc>
              </a:tr>
              <a:tr h="51625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Supervised machine learning applied to predict multi-event attendance.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Best Model: Gradient Boosting Classifier.</a:t>
                      </a:r>
                      <a:endParaRPr i="1" sz="2200"/>
                    </a:p>
                    <a:p>
                      <a:pPr indent="0" lvl="0" marL="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/>
                        <a:t>Top Predictive Features (based on Cramér’s V and Chi-square):</a:t>
                      </a:r>
                      <a:endParaRPr i="1" sz="2200"/>
                    </a:p>
                    <a:p>
                      <a:pPr indent="-368300" lvl="0" marL="45720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Char char="●"/>
                      </a:pPr>
                      <a:r>
                        <a:rPr i="1" lang="en-US" sz="2200"/>
                        <a:t>Type of Visitor</a:t>
                      </a:r>
                      <a:endParaRPr i="1" sz="2200"/>
                    </a:p>
                    <a:p>
                      <a:pPr indent="-368300" lvl="0" marL="45720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Char char="●"/>
                      </a:pPr>
                      <a:r>
                        <a:rPr i="1" lang="en-US" sz="2200"/>
                        <a:t>State/Country</a:t>
                      </a:r>
                      <a:endParaRPr i="1" sz="2200"/>
                    </a:p>
                    <a:p>
                      <a:pPr indent="-368300" lvl="0" marL="457200" marR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Char char="●"/>
                      </a:pPr>
                      <a:r>
                        <a:rPr i="1" lang="en-US" sz="2200"/>
                        <a:t>Camping at Basilica</a:t>
                      </a:r>
                      <a:r>
                        <a:rPr i="1" lang="en-US" sz="2200"/>
                        <a:t> </a:t>
                      </a:r>
                      <a:endParaRPr i="1" sz="2200"/>
                    </a:p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Model Usefulness:</a:t>
                      </a:r>
                      <a:endParaRPr i="1" sz="2200">
                        <a:solidFill>
                          <a:schemeClr val="dk1"/>
                        </a:solidFill>
                      </a:endParaRPr>
                    </a:p>
                    <a:p>
                      <a:pPr indent="-368300" lvl="0" marL="45720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Char char="●"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High interpretability andF1 Score</a:t>
                      </a:r>
                      <a:endParaRPr i="1" sz="2200">
                        <a:solidFill>
                          <a:schemeClr val="dk1"/>
                        </a:solidFill>
                      </a:endParaRPr>
                    </a:p>
                    <a:p>
                      <a:pPr indent="-368300" lvl="0" marL="45720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Char char="●"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Supports real-world applications in event planning, crowd prediction, and targeted communication.</a:t>
                      </a:r>
                      <a:endParaRPr i="1" sz="22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313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dk1"/>
                          </a:solidFill>
                        </a:rPr>
                        <a:t>ML provides actionable insights into pilgrim behavior for smarter religious tourism management.</a:t>
                      </a:r>
                      <a:endParaRPr i="1" sz="2200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97" name="Google Shape;497;p33"/>
          <p:cNvGrpSpPr/>
          <p:nvPr/>
        </p:nvGrpSpPr>
        <p:grpSpPr>
          <a:xfrm>
            <a:off x="1033450" y="9066224"/>
            <a:ext cx="15838158" cy="1845620"/>
            <a:chOff x="0" y="-19050"/>
            <a:chExt cx="1594515" cy="434100"/>
          </a:xfrm>
        </p:grpSpPr>
        <p:sp>
          <p:nvSpPr>
            <p:cNvPr id="498" name="Google Shape;498;p33"/>
            <p:cNvSpPr/>
            <p:nvPr/>
          </p:nvSpPr>
          <p:spPr>
            <a:xfrm>
              <a:off x="0" y="0"/>
              <a:ext cx="1594515" cy="414955"/>
            </a:xfrm>
            <a:custGeom>
              <a:rect b="b" l="l" r="r" t="t"/>
              <a:pathLst>
                <a:path extrusionOk="0" h="414955" w="1594515">
                  <a:moveTo>
                    <a:pt x="0" y="0"/>
                  </a:moveTo>
                  <a:lnTo>
                    <a:pt x="1594515" y="0"/>
                  </a:lnTo>
                  <a:lnTo>
                    <a:pt x="1594515" y="414955"/>
                  </a:lnTo>
                  <a:lnTo>
                    <a:pt x="0" y="414955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499" name="Google Shape;499;p33"/>
            <p:cNvSpPr txBox="1"/>
            <p:nvPr/>
          </p:nvSpPr>
          <p:spPr>
            <a:xfrm>
              <a:off x="0" y="-19050"/>
              <a:ext cx="1594500" cy="4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" name="Google Shape;500;p33"/>
          <p:cNvSpPr txBox="1"/>
          <p:nvPr/>
        </p:nvSpPr>
        <p:spPr>
          <a:xfrm>
            <a:off x="2238725" y="8597075"/>
            <a:ext cx="133515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US" sz="3000">
                <a:solidFill>
                  <a:schemeClr val="dk1"/>
                </a:solidFill>
              </a:rPr>
              <a:t>Pilgrimage is now both physical and digital – rooted in tradition, expanded by tech.</a:t>
            </a:r>
            <a:endParaRPr b="1" i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4"/>
          <p:cNvGrpSpPr/>
          <p:nvPr/>
        </p:nvGrpSpPr>
        <p:grpSpPr>
          <a:xfrm>
            <a:off x="-647700" y="-899131"/>
            <a:ext cx="19321814" cy="2933561"/>
            <a:chOff x="0" y="-19050"/>
            <a:chExt cx="2434551" cy="3464700"/>
          </a:xfrm>
        </p:grpSpPr>
        <p:sp>
          <p:nvSpPr>
            <p:cNvPr id="506" name="Google Shape;506;p34"/>
            <p:cNvSpPr/>
            <p:nvPr/>
          </p:nvSpPr>
          <p:spPr>
            <a:xfrm>
              <a:off x="0" y="0"/>
              <a:ext cx="2434551" cy="3445593"/>
            </a:xfrm>
            <a:custGeom>
              <a:rect b="b" l="l" r="r" t="t"/>
              <a:pathLst>
                <a:path extrusionOk="0" h="3445593" w="2434551">
                  <a:moveTo>
                    <a:pt x="0" y="0"/>
                  </a:moveTo>
                  <a:lnTo>
                    <a:pt x="2434551" y="0"/>
                  </a:lnTo>
                  <a:lnTo>
                    <a:pt x="2434551" y="3445593"/>
                  </a:lnTo>
                  <a:lnTo>
                    <a:pt x="0" y="3445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7" name="Google Shape;507;p34"/>
            <p:cNvSpPr txBox="1"/>
            <p:nvPr/>
          </p:nvSpPr>
          <p:spPr>
            <a:xfrm>
              <a:off x="0" y="-19050"/>
              <a:ext cx="2434500" cy="3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34"/>
          <p:cNvSpPr/>
          <p:nvPr/>
        </p:nvSpPr>
        <p:spPr>
          <a:xfrm rot="2700000">
            <a:off x="4230462" y="799442"/>
            <a:ext cx="12846104" cy="9300579"/>
          </a:xfrm>
          <a:custGeom>
            <a:rect b="b" l="l" r="r" t="t"/>
            <a:pathLst>
              <a:path extrusionOk="0" h="9295410" w="12838964">
                <a:moveTo>
                  <a:pt x="0" y="0"/>
                </a:moveTo>
                <a:lnTo>
                  <a:pt x="12838964" y="0"/>
                </a:lnTo>
                <a:lnTo>
                  <a:pt x="12838964" y="9295410"/>
                </a:lnTo>
                <a:lnTo>
                  <a:pt x="0" y="92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sp>
      <p:grpSp>
        <p:nvGrpSpPr>
          <p:cNvPr id="509" name="Google Shape;509;p34"/>
          <p:cNvGrpSpPr/>
          <p:nvPr/>
        </p:nvGrpSpPr>
        <p:grpSpPr>
          <a:xfrm>
            <a:off x="468050" y="2496862"/>
            <a:ext cx="10586291" cy="7193977"/>
            <a:chOff x="0" y="-19050"/>
            <a:chExt cx="4068990" cy="2206200"/>
          </a:xfrm>
        </p:grpSpPr>
        <p:sp>
          <p:nvSpPr>
            <p:cNvPr id="510" name="Google Shape;510;p34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11" name="Google Shape;511;p34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34"/>
          <p:cNvSpPr txBox="1"/>
          <p:nvPr/>
        </p:nvSpPr>
        <p:spPr>
          <a:xfrm>
            <a:off x="821875" y="2901050"/>
            <a:ext cx="10586400" cy="6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8886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99"/>
              <a:buFont typeface="Roboto"/>
              <a:buChar char="●"/>
            </a:pPr>
            <a:r>
              <a:rPr b="1" lang="en-US" sz="40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Holistic Pilgrimage Insights</a:t>
            </a:r>
            <a:endParaRPr b="1" sz="40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8886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99"/>
              <a:buFont typeface="Roboto"/>
              <a:buChar char="●"/>
            </a:pPr>
            <a:r>
              <a:rPr b="1" lang="en-US" sz="40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Evolving Pilgrimage Landscape</a:t>
            </a:r>
            <a:endParaRPr b="1" sz="40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8886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99"/>
              <a:buFont typeface="Roboto"/>
              <a:buChar char="●"/>
            </a:pPr>
            <a:r>
              <a:rPr b="1" lang="en-US" sz="40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Basilica’s Role</a:t>
            </a:r>
            <a:endParaRPr b="1" sz="40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8886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99"/>
              <a:buFont typeface="Roboto"/>
              <a:buChar char="●"/>
            </a:pPr>
            <a:r>
              <a:rPr b="1" lang="en-US" sz="40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Actionable Recommendations</a:t>
            </a:r>
            <a:endParaRPr b="1" sz="40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8886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99"/>
              <a:buFont typeface="Roboto"/>
              <a:buChar char="●"/>
            </a:pPr>
            <a:r>
              <a:rPr b="1" lang="en-US" sz="40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Living Tradition, Informed by Data</a:t>
            </a:r>
            <a:endParaRPr b="1" sz="40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974350" y="367650"/>
            <a:ext cx="9771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F235D2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 </a:t>
            </a:r>
            <a:endParaRPr b="1" sz="7300">
              <a:solidFill>
                <a:srgbClr val="F235D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4" name="Google Shape;514;p34" title="WhatsApp Image 2025-01-15 at 3.20.04 AM.jpeg"/>
          <p:cNvPicPr preferRelativeResize="0"/>
          <p:nvPr/>
        </p:nvPicPr>
        <p:blipFill rotWithShape="1">
          <a:blip r:embed="rId4">
            <a:alphaModFix/>
          </a:blip>
          <a:srcRect b="0" l="0" r="0" t="23506"/>
          <a:stretch/>
        </p:blipFill>
        <p:spPr>
          <a:xfrm>
            <a:off x="11192600" y="720275"/>
            <a:ext cx="3164575" cy="491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 title="WhatsApp Image 2025-01-15 at 3.20.10 AM (1).jpeg"/>
          <p:cNvPicPr preferRelativeResize="0"/>
          <p:nvPr/>
        </p:nvPicPr>
        <p:blipFill rotWithShape="1">
          <a:blip r:embed="rId5">
            <a:alphaModFix/>
          </a:blip>
          <a:srcRect b="11619" l="0" r="0" t="21562"/>
          <a:stretch/>
        </p:blipFill>
        <p:spPr>
          <a:xfrm>
            <a:off x="11185200" y="5934050"/>
            <a:ext cx="6651776" cy="37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4" title="WhatsApp Image 2025-01-15 at 3.20.19 AM.jpeg"/>
          <p:cNvPicPr preferRelativeResize="0"/>
          <p:nvPr/>
        </p:nvPicPr>
        <p:blipFill rotWithShape="1">
          <a:blip r:embed="rId6">
            <a:alphaModFix/>
          </a:blip>
          <a:srcRect b="12677" l="13978" r="0" t="15250"/>
          <a:stretch/>
        </p:blipFill>
        <p:spPr>
          <a:xfrm>
            <a:off x="14495425" y="801225"/>
            <a:ext cx="3797626" cy="491377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4"/>
          <p:cNvSpPr txBox="1"/>
          <p:nvPr/>
        </p:nvSpPr>
        <p:spPr>
          <a:xfrm>
            <a:off x="0" y="1329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4"/>
          <p:cNvSpPr txBox="1"/>
          <p:nvPr/>
        </p:nvSpPr>
        <p:spPr>
          <a:xfrm>
            <a:off x="1166350" y="8554550"/>
            <a:ext cx="990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The dissertation redefines pilgrimage as a tradition grounded in faith, enriched by culture, and empowered through technology and data.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519" name="Google Shape;519;p34"/>
          <p:cNvSpPr txBox="1"/>
          <p:nvPr/>
        </p:nvSpPr>
        <p:spPr>
          <a:xfrm>
            <a:off x="1244175" y="7244288"/>
            <a:ext cx="990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Predictive modeling and visitor segmentation enable tailored planning, enhanced infrastructure, and greater inclusivity guiding future religious tourism initiatives.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0" name="Google Shape;520;p34"/>
          <p:cNvSpPr txBox="1"/>
          <p:nvPr/>
        </p:nvSpPr>
        <p:spPr>
          <a:xfrm>
            <a:off x="1282975" y="3554100"/>
            <a:ext cx="990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This study offers a data-driven analysis of the 18th Exposition, blending survey responses, digital metrics, and machine learning to understand modern pilgrimage behaviors.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1282975" y="4742338"/>
            <a:ext cx="977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Pilgrimage now spans both physical presence and digital engagement, revealing cross-generational participation and culturally diverse motivations.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2" name="Google Shape;522;p34"/>
          <p:cNvSpPr txBox="1"/>
          <p:nvPr/>
        </p:nvSpPr>
        <p:spPr>
          <a:xfrm>
            <a:off x="1244175" y="5934050"/>
            <a:ext cx="990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The Basilica of Bom Jesus exemplifies how heritage sites can preserve sacredness while embracing innovation and fostering global spiritual connectivity.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/>
          <p:nvPr/>
        </p:nvSpPr>
        <p:spPr>
          <a:xfrm>
            <a:off x="-3857625" y="-217575"/>
            <a:ext cx="10851835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35"/>
          <p:cNvSpPr/>
          <p:nvPr/>
        </p:nvSpPr>
        <p:spPr>
          <a:xfrm>
            <a:off x="11360077" y="4597419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35"/>
          <p:cNvSpPr txBox="1"/>
          <p:nvPr/>
        </p:nvSpPr>
        <p:spPr>
          <a:xfrm>
            <a:off x="274325" y="565450"/>
            <a:ext cx="86058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latin typeface="Trebuchet MS"/>
                <a:ea typeface="Trebuchet MS"/>
                <a:cs typeface="Trebuchet MS"/>
                <a:sym typeface="Trebuchet MS"/>
              </a:rPr>
              <a:t>APIRTP</a:t>
            </a:r>
            <a:endParaRPr b="1" sz="8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latin typeface="Trebuchet MS"/>
                <a:ea typeface="Trebuchet MS"/>
                <a:cs typeface="Trebuchet MS"/>
                <a:sym typeface="Trebuchet MS"/>
              </a:rPr>
              <a:t>CONFERENCE</a:t>
            </a:r>
            <a:endParaRPr b="1" sz="8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latin typeface="Trebuchet MS"/>
                <a:ea typeface="Trebuchet MS"/>
                <a:cs typeface="Trebuchet MS"/>
                <a:sym typeface="Trebuchet MS"/>
              </a:rPr>
              <a:t>Presentation and Publication Opportunity </a:t>
            </a:r>
            <a:endParaRPr sz="5600">
              <a:solidFill>
                <a:srgbClr val="F440C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449488" y="5035450"/>
            <a:ext cx="779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1" name="Google Shape;531;p35" title="WhatsApp Image 2025-01-17 at 9.43.10 AM.jpeg"/>
          <p:cNvPicPr preferRelativeResize="0"/>
          <p:nvPr/>
        </p:nvPicPr>
        <p:blipFill rotWithShape="1">
          <a:blip r:embed="rId4">
            <a:alphaModFix/>
          </a:blip>
          <a:srcRect b="8281" l="18377" r="9556" t="19196"/>
          <a:stretch/>
        </p:blipFill>
        <p:spPr>
          <a:xfrm>
            <a:off x="13090825" y="5792075"/>
            <a:ext cx="5027824" cy="40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5" title="WhatsApp Image 2025-01-17 at 9.43.09 AM.jpeg"/>
          <p:cNvPicPr preferRelativeResize="0"/>
          <p:nvPr/>
        </p:nvPicPr>
        <p:blipFill rotWithShape="1">
          <a:blip r:embed="rId5">
            <a:alphaModFix/>
          </a:blip>
          <a:srcRect b="0" l="0" r="12762" t="31473"/>
          <a:stretch/>
        </p:blipFill>
        <p:spPr>
          <a:xfrm>
            <a:off x="12631050" y="1914375"/>
            <a:ext cx="5437798" cy="32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5" title="WhatsApp Image 2025-01-17 at 7.58.01 PM.jpeg"/>
          <p:cNvPicPr preferRelativeResize="0"/>
          <p:nvPr/>
        </p:nvPicPr>
        <p:blipFill rotWithShape="1">
          <a:blip r:embed="rId6">
            <a:alphaModFix/>
          </a:blip>
          <a:srcRect b="15205" l="26149" r="32070" t="29136"/>
          <a:stretch/>
        </p:blipFill>
        <p:spPr>
          <a:xfrm>
            <a:off x="8988250" y="5958849"/>
            <a:ext cx="3642800" cy="39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5"/>
          <p:cNvPicPr preferRelativeResize="0"/>
          <p:nvPr/>
        </p:nvPicPr>
        <p:blipFill rotWithShape="1">
          <a:blip r:embed="rId7">
            <a:alphaModFix/>
          </a:blip>
          <a:srcRect b="0" l="7902" r="8736" t="-3928"/>
          <a:stretch/>
        </p:blipFill>
        <p:spPr>
          <a:xfrm rot="-5400000">
            <a:off x="2446687" y="3640088"/>
            <a:ext cx="4530300" cy="83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5"/>
          <p:cNvPicPr preferRelativeResize="0"/>
          <p:nvPr/>
        </p:nvPicPr>
        <p:blipFill rotWithShape="1">
          <a:blip r:embed="rId8">
            <a:alphaModFix/>
          </a:blip>
          <a:srcRect b="8400" l="7679" r="6136" t="8015"/>
          <a:stretch/>
        </p:blipFill>
        <p:spPr>
          <a:xfrm>
            <a:off x="15634004" y="37597"/>
            <a:ext cx="1974470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5"/>
          <p:cNvPicPr preferRelativeResize="0"/>
          <p:nvPr/>
        </p:nvPicPr>
        <p:blipFill rotWithShape="1">
          <a:blip r:embed="rId9">
            <a:alphaModFix/>
          </a:blip>
          <a:srcRect b="4223" l="0" r="0" t="0"/>
          <a:stretch/>
        </p:blipFill>
        <p:spPr>
          <a:xfrm>
            <a:off x="4795868" y="157788"/>
            <a:ext cx="10377649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0418" y="2114350"/>
            <a:ext cx="4658469" cy="32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"/>
          <p:cNvSpPr/>
          <p:nvPr/>
        </p:nvSpPr>
        <p:spPr>
          <a:xfrm>
            <a:off x="14476558" y="-1331187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36"/>
          <p:cNvSpPr/>
          <p:nvPr/>
        </p:nvSpPr>
        <p:spPr>
          <a:xfrm>
            <a:off x="-972888" y="6935523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4" name="Google Shape;544;p36"/>
          <p:cNvGrpSpPr/>
          <p:nvPr/>
        </p:nvGrpSpPr>
        <p:grpSpPr>
          <a:xfrm>
            <a:off x="1419277" y="919260"/>
            <a:ext cx="15449445" cy="8376150"/>
            <a:chOff x="0" y="-19050"/>
            <a:chExt cx="4068990" cy="2206064"/>
          </a:xfrm>
        </p:grpSpPr>
        <p:sp>
          <p:nvSpPr>
            <p:cNvPr id="545" name="Google Shape;545;p36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>
                  <a:alpha val="4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46" name="Google Shape;546;p36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36"/>
          <p:cNvSpPr/>
          <p:nvPr/>
        </p:nvSpPr>
        <p:spPr>
          <a:xfrm>
            <a:off x="4872683" y="1065810"/>
            <a:ext cx="11366851" cy="8229600"/>
          </a:xfrm>
          <a:custGeom>
            <a:rect b="b" l="l" r="r" t="t"/>
            <a:pathLst>
              <a:path extrusionOk="0"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36"/>
          <p:cNvSpPr txBox="1"/>
          <p:nvPr/>
        </p:nvSpPr>
        <p:spPr>
          <a:xfrm>
            <a:off x="5086350" y="3351600"/>
            <a:ext cx="811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2917428" y="3567000"/>
            <a:ext cx="133221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7"/>
          <p:cNvGrpSpPr/>
          <p:nvPr/>
        </p:nvGrpSpPr>
        <p:grpSpPr>
          <a:xfrm>
            <a:off x="2799803" y="-329506"/>
            <a:ext cx="15907401" cy="10873752"/>
            <a:chOff x="0" y="-19050"/>
            <a:chExt cx="4189576" cy="2863850"/>
          </a:xfrm>
        </p:grpSpPr>
        <p:sp>
          <p:nvSpPr>
            <p:cNvPr id="555" name="Google Shape;555;p37"/>
            <p:cNvSpPr/>
            <p:nvPr/>
          </p:nvSpPr>
          <p:spPr>
            <a:xfrm>
              <a:off x="0" y="0"/>
              <a:ext cx="4189576" cy="2844800"/>
            </a:xfrm>
            <a:custGeom>
              <a:rect b="b" l="l" r="r" t="t"/>
              <a:pathLst>
                <a:path extrusionOk="0"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6" name="Google Shape;556;p37"/>
            <p:cNvSpPr txBox="1"/>
            <p:nvPr/>
          </p:nvSpPr>
          <p:spPr>
            <a:xfrm>
              <a:off x="0" y="-19050"/>
              <a:ext cx="4189500" cy="28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37"/>
          <p:cNvSpPr txBox="1"/>
          <p:nvPr/>
        </p:nvSpPr>
        <p:spPr>
          <a:xfrm>
            <a:off x="7495386" y="-173975"/>
            <a:ext cx="937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/>
              <a:t>References</a:t>
            </a:r>
            <a:endParaRPr b="1" sz="7200"/>
          </a:p>
        </p:txBody>
      </p:sp>
      <p:grpSp>
        <p:nvGrpSpPr>
          <p:cNvPr id="558" name="Google Shape;558;p37"/>
          <p:cNvGrpSpPr/>
          <p:nvPr/>
        </p:nvGrpSpPr>
        <p:grpSpPr>
          <a:xfrm>
            <a:off x="1509975" y="886125"/>
            <a:ext cx="16070476" cy="10286992"/>
            <a:chOff x="-1" y="-19052"/>
            <a:chExt cx="4068990" cy="1725600"/>
          </a:xfrm>
        </p:grpSpPr>
        <p:sp>
          <p:nvSpPr>
            <p:cNvPr id="559" name="Google Shape;559;p37"/>
            <p:cNvSpPr/>
            <p:nvPr/>
          </p:nvSpPr>
          <p:spPr>
            <a:xfrm>
              <a:off x="-1" y="2"/>
              <a:ext cx="4068990" cy="1416092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60" name="Google Shape;560;p37"/>
            <p:cNvSpPr txBox="1"/>
            <p:nvPr/>
          </p:nvSpPr>
          <p:spPr>
            <a:xfrm>
              <a:off x="-1" y="-19052"/>
              <a:ext cx="4068900" cy="17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37"/>
          <p:cNvSpPr/>
          <p:nvPr/>
        </p:nvSpPr>
        <p:spPr>
          <a:xfrm rot="10800000">
            <a:off x="13236042" y="-5115478"/>
            <a:ext cx="7027576" cy="7416966"/>
          </a:xfrm>
          <a:custGeom>
            <a:rect b="b" l="l" r="r" t="t"/>
            <a:pathLst>
              <a:path extrusionOk="0" h="7416966" w="7027576">
                <a:moveTo>
                  <a:pt x="0" y="0"/>
                </a:moveTo>
                <a:lnTo>
                  <a:pt x="7027575" y="0"/>
                </a:lnTo>
                <a:lnTo>
                  <a:pt x="7027575" y="7416967"/>
                </a:lnTo>
                <a:lnTo>
                  <a:pt x="0" y="7416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p37"/>
          <p:cNvSpPr txBox="1"/>
          <p:nvPr/>
        </p:nvSpPr>
        <p:spPr>
          <a:xfrm>
            <a:off x="4948475" y="1716600"/>
            <a:ext cx="12405000" cy="7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Font typeface="Arial"/>
              <a:buChar char="•"/>
            </a:pPr>
            <a:r>
              <a:rPr i="1" lang="en-US" sz="2200">
                <a:solidFill>
                  <a:srgbClr val="737373"/>
                </a:solidFill>
              </a:rPr>
              <a:t>Tan, J. (2018). Religious tourism and the new evangelization: theory and best practice in the pastoral promotion of the Church’s cultural heritage. Church, Communication and Culture, 3(3), 283–309. </a:t>
            </a:r>
            <a:endParaRPr i="1" sz="2200">
              <a:solidFill>
                <a:srgbClr val="737373"/>
              </a:solidFill>
            </a:endParaRPr>
          </a:p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Char char="•"/>
            </a:pPr>
            <a:r>
              <a:rPr i="1" lang="en-US" sz="2200">
                <a:solidFill>
                  <a:srgbClr val="737373"/>
                </a:solidFill>
              </a:rPr>
              <a:t>Kizhakanveatil Bhaskaran Pillai, S., Kamat, K., Scaglione, M., Pillai, B., &amp; Kizhakanveatil, S. (2017). Exposition of St. Francis Xavier’s Holy Relics in Goa: An Importance-Performance Analysis. International Journal of Religious Tourism and Pilgrimage, 5(1), 7. </a:t>
            </a:r>
            <a:endParaRPr i="1" sz="2200">
              <a:solidFill>
                <a:srgbClr val="737373"/>
              </a:solidFill>
            </a:endParaRPr>
          </a:p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Char char="•"/>
            </a:pPr>
            <a:r>
              <a:rPr i="1" lang="en-US" sz="2200">
                <a:solidFill>
                  <a:srgbClr val="737373"/>
                </a:solidFill>
              </a:rPr>
              <a:t>Raj, R., &amp; Griffin, K. A. (2020). Reflecting on the Impact of COVID-19 on Religious Tourism and Pilgrimage. International Journal of Religious Tourism and Pilgrimage, 8(7)</a:t>
            </a:r>
            <a:endParaRPr i="1" sz="2200">
              <a:solidFill>
                <a:srgbClr val="737373"/>
              </a:solidFill>
            </a:endParaRPr>
          </a:p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Char char="•"/>
            </a:pPr>
            <a:r>
              <a:rPr i="1" lang="en-US" sz="2200">
                <a:solidFill>
                  <a:srgbClr val="737373"/>
                </a:solidFill>
              </a:rPr>
              <a:t>Carvache-Franco M, Regalado-Pezúa O, Carvache-Franco O, Carvache-Franco W (2024) Segmentation by motivations in religious tourism: A study of the Christ of Miracles Pilgrimage, Peru. PLOS ONE 19(5): e0303762. https://doi.org/10.1371/journal.pone.0303762</a:t>
            </a:r>
            <a:endParaRPr i="1" sz="2200">
              <a:solidFill>
                <a:srgbClr val="737373"/>
              </a:solidFill>
            </a:endParaRPr>
          </a:p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Char char="•"/>
            </a:pPr>
            <a:r>
              <a:rPr i="1" lang="en-US" sz="2200">
                <a:solidFill>
                  <a:srgbClr val="737373"/>
                </a:solidFill>
              </a:rPr>
              <a:t>Cerutti, S., &amp; Piva, E. (2015). Religious tourism and event management: An opportunity for local tourism development. international journal of religious tourism and pilgrimage, 3(1), 8.</a:t>
            </a:r>
            <a:endParaRPr i="1" sz="2200">
              <a:solidFill>
                <a:srgbClr val="737373"/>
              </a:solidFill>
            </a:endParaRPr>
          </a:p>
          <a:p>
            <a:pPr indent="0" lvl="0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737373"/>
              </a:solidFill>
            </a:endParaRPr>
          </a:p>
          <a:p>
            <a:pPr indent="-255269" lvl="1" marL="56134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Char char="•"/>
            </a:pPr>
            <a:r>
              <a:t/>
            </a:r>
            <a:endParaRPr i="1" sz="2200">
              <a:solidFill>
                <a:srgbClr val="737373"/>
              </a:solidFill>
            </a:endParaRPr>
          </a:p>
        </p:txBody>
      </p:sp>
      <p:pic>
        <p:nvPicPr>
          <p:cNvPr id="563" name="Google Shape;563;p37"/>
          <p:cNvPicPr preferRelativeResize="0"/>
          <p:nvPr/>
        </p:nvPicPr>
        <p:blipFill rotWithShape="1">
          <a:blip r:embed="rId4">
            <a:alphaModFix/>
          </a:blip>
          <a:srcRect b="13858" l="0" r="0" t="13850"/>
          <a:stretch/>
        </p:blipFill>
        <p:spPr>
          <a:xfrm>
            <a:off x="-1723575" y="1619250"/>
            <a:ext cx="6496049" cy="70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/>
          <p:nvPr/>
        </p:nvSpPr>
        <p:spPr>
          <a:xfrm flipH="1" rot="10800000">
            <a:off x="-496158" y="7470737"/>
            <a:ext cx="8128946" cy="5885357"/>
          </a:xfrm>
          <a:custGeom>
            <a:rect b="b" l="l" r="r" t="t"/>
            <a:pathLst>
              <a:path extrusionOk="0" h="5885357" w="8128946">
                <a:moveTo>
                  <a:pt x="0" y="5885357"/>
                </a:moveTo>
                <a:lnTo>
                  <a:pt x="8128946" y="5885357"/>
                </a:lnTo>
                <a:lnTo>
                  <a:pt x="8128946" y="0"/>
                </a:lnTo>
                <a:lnTo>
                  <a:pt x="0" y="0"/>
                </a:lnTo>
                <a:lnTo>
                  <a:pt x="0" y="588535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2125771" y="-443236"/>
            <a:ext cx="14036458" cy="11110594"/>
            <a:chOff x="0" y="-19050"/>
            <a:chExt cx="4252577" cy="3366138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4252577" cy="3347088"/>
            </a:xfrm>
            <a:custGeom>
              <a:rect b="b" l="l" r="r" t="t"/>
              <a:pathLst>
                <a:path extrusionOk="0" h="3347088" w="4252577">
                  <a:moveTo>
                    <a:pt x="0" y="0"/>
                  </a:moveTo>
                  <a:lnTo>
                    <a:pt x="4252577" y="0"/>
                  </a:lnTo>
                  <a:lnTo>
                    <a:pt x="4252577" y="3347088"/>
                  </a:lnTo>
                  <a:lnTo>
                    <a:pt x="0" y="3347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5" name="Google Shape;115;p15"/>
            <p:cNvSpPr txBox="1"/>
            <p:nvPr/>
          </p:nvSpPr>
          <p:spPr>
            <a:xfrm>
              <a:off x="0" y="-19050"/>
              <a:ext cx="4252577" cy="3366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5"/>
          <p:cNvSpPr/>
          <p:nvPr/>
        </p:nvSpPr>
        <p:spPr>
          <a:xfrm flipH="1">
            <a:off x="12769046" y="4934141"/>
            <a:ext cx="8199353" cy="9849073"/>
          </a:xfrm>
          <a:custGeom>
            <a:rect b="b" l="l" r="r" t="t"/>
            <a:pathLst>
              <a:path extrusionOk="0" h="9849073" w="8199353">
                <a:moveTo>
                  <a:pt x="8199353" y="0"/>
                </a:moveTo>
                <a:lnTo>
                  <a:pt x="0" y="0"/>
                </a:lnTo>
                <a:lnTo>
                  <a:pt x="0" y="9849073"/>
                </a:lnTo>
                <a:lnTo>
                  <a:pt x="8199353" y="9849073"/>
                </a:lnTo>
                <a:lnTo>
                  <a:pt x="819935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" name="Google Shape;117;p15"/>
          <p:cNvGrpSpPr/>
          <p:nvPr/>
        </p:nvGrpSpPr>
        <p:grpSpPr>
          <a:xfrm>
            <a:off x="1419277" y="919260"/>
            <a:ext cx="15449445" cy="8376150"/>
            <a:chOff x="0" y="-19050"/>
            <a:chExt cx="4068990" cy="2206064"/>
          </a:xfrm>
        </p:grpSpPr>
        <p:sp>
          <p:nvSpPr>
            <p:cNvPr id="118" name="Google Shape;118;p15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9" name="Google Shape;119;p15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-1217115" y="-2793826"/>
            <a:ext cx="7863851" cy="5691462"/>
          </a:xfrm>
          <a:custGeom>
            <a:rect b="b" l="l" r="r" t="t"/>
            <a:pathLst>
              <a:path extrusionOk="0" h="5691462" w="7863851">
                <a:moveTo>
                  <a:pt x="0" y="0"/>
                </a:moveTo>
                <a:lnTo>
                  <a:pt x="7863851" y="0"/>
                </a:lnTo>
                <a:lnTo>
                  <a:pt x="7863851" y="5691463"/>
                </a:lnTo>
                <a:lnTo>
                  <a:pt x="0" y="5691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/>
        </p:nvSpPr>
        <p:spPr>
          <a:xfrm>
            <a:off x="8225250" y="1730750"/>
            <a:ext cx="7677000" cy="6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434343"/>
                </a:solidFill>
              </a:rPr>
              <a:t>Problem Statement: To get data-driven insights into evolving visitor patterns during the 18th Exposition of the Sacred relics of St. Francis Xavier at the Basilica.</a:t>
            </a:r>
            <a:endParaRPr i="1" sz="3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434343"/>
                </a:solidFill>
              </a:rPr>
              <a:t>Motivation: The 18th Exposition attracted millions, understanding visitor behavior is vital for planning, management, and enhancing religious tourism.</a:t>
            </a:r>
            <a:endParaRPr i="1" sz="3000">
              <a:solidFill>
                <a:srgbClr val="434343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802525" y="12"/>
            <a:ext cx="654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/>
              <a:t>Introduction</a:t>
            </a: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17700"/>
            <a:ext cx="7377051" cy="88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-314598" y="3304002"/>
            <a:ext cx="18917197" cy="5020848"/>
            <a:chOff x="0" y="-19050"/>
            <a:chExt cx="4982307" cy="1322363"/>
          </a:xfrm>
        </p:grpSpPr>
        <p:sp>
          <p:nvSpPr>
            <p:cNvPr id="129" name="Google Shape;129;p16"/>
            <p:cNvSpPr/>
            <p:nvPr/>
          </p:nvSpPr>
          <p:spPr>
            <a:xfrm>
              <a:off x="0" y="0"/>
              <a:ext cx="4982307" cy="1303313"/>
            </a:xfrm>
            <a:custGeom>
              <a:rect b="b" l="l" r="r" t="t"/>
              <a:pathLst>
                <a:path extrusionOk="0" h="1303313" w="4982307">
                  <a:moveTo>
                    <a:pt x="0" y="0"/>
                  </a:moveTo>
                  <a:lnTo>
                    <a:pt x="4982307" y="0"/>
                  </a:lnTo>
                  <a:lnTo>
                    <a:pt x="4982307" y="1303313"/>
                  </a:lnTo>
                  <a:lnTo>
                    <a:pt x="0" y="13033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0" name="Google Shape;130;p16"/>
            <p:cNvSpPr txBox="1"/>
            <p:nvPr/>
          </p:nvSpPr>
          <p:spPr>
            <a:xfrm>
              <a:off x="0" y="-19050"/>
              <a:ext cx="4982307" cy="1322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6"/>
          <p:cNvSpPr/>
          <p:nvPr/>
        </p:nvSpPr>
        <p:spPr>
          <a:xfrm rot="-2700000">
            <a:off x="13646921" y="-1622869"/>
            <a:ext cx="7224758" cy="5228918"/>
          </a:xfrm>
          <a:custGeom>
            <a:rect b="b" l="l" r="r" t="t"/>
            <a:pathLst>
              <a:path extrusionOk="0" h="5228918" w="7224758">
                <a:moveTo>
                  <a:pt x="0" y="0"/>
                </a:moveTo>
                <a:lnTo>
                  <a:pt x="7224758" y="0"/>
                </a:lnTo>
                <a:lnTo>
                  <a:pt x="7224758" y="5228918"/>
                </a:lnTo>
                <a:lnTo>
                  <a:pt x="0" y="5228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6"/>
          <p:cNvSpPr/>
          <p:nvPr/>
        </p:nvSpPr>
        <p:spPr>
          <a:xfrm flipH="1" rot="2700000">
            <a:off x="-2583679" y="-1622869"/>
            <a:ext cx="7224758" cy="5228918"/>
          </a:xfrm>
          <a:custGeom>
            <a:rect b="b" l="l" r="r" t="t"/>
            <a:pathLst>
              <a:path extrusionOk="0" h="5228918" w="7224758">
                <a:moveTo>
                  <a:pt x="0" y="5228918"/>
                </a:moveTo>
                <a:lnTo>
                  <a:pt x="7224758" y="5228918"/>
                </a:lnTo>
                <a:lnTo>
                  <a:pt x="7224758" y="0"/>
                </a:lnTo>
                <a:lnTo>
                  <a:pt x="0" y="0"/>
                </a:lnTo>
                <a:lnTo>
                  <a:pt x="0" y="52289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6"/>
          <p:cNvSpPr/>
          <p:nvPr/>
        </p:nvSpPr>
        <p:spPr>
          <a:xfrm rot="-2850890">
            <a:off x="4818745" y="5065282"/>
            <a:ext cx="9719417" cy="11674975"/>
          </a:xfrm>
          <a:custGeom>
            <a:rect b="b" l="l" r="r" t="t"/>
            <a:pathLst>
              <a:path extrusionOk="0" h="11674975" w="9719417">
                <a:moveTo>
                  <a:pt x="0" y="0"/>
                </a:moveTo>
                <a:lnTo>
                  <a:pt x="9719417" y="0"/>
                </a:lnTo>
                <a:lnTo>
                  <a:pt x="9719417" y="11674975"/>
                </a:lnTo>
                <a:lnTo>
                  <a:pt x="0" y="11674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4" name="Google Shape;134;p16"/>
          <p:cNvGrpSpPr/>
          <p:nvPr/>
        </p:nvGrpSpPr>
        <p:grpSpPr>
          <a:xfrm>
            <a:off x="691125" y="591950"/>
            <a:ext cx="16651121" cy="8376204"/>
            <a:chOff x="0" y="-19050"/>
            <a:chExt cx="4068990" cy="2206064"/>
          </a:xfrm>
        </p:grpSpPr>
        <p:sp>
          <p:nvSpPr>
            <p:cNvPr id="135" name="Google Shape;135;p16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6" name="Google Shape;136;p16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6"/>
          <p:cNvSpPr txBox="1"/>
          <p:nvPr/>
        </p:nvSpPr>
        <p:spPr>
          <a:xfrm>
            <a:off x="963525" y="6107937"/>
            <a:ext cx="4239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434343"/>
                </a:solidFill>
              </a:rPr>
              <a:t>To analyze demographic and behavioral factors (age, gender, region, motivation) that influence pilgrimage participation and repeat visitation at the Basilica of Bom Jesus.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977131" y="4827575"/>
            <a:ext cx="448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7305" rt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39" name="Google Shape;139;p16"/>
          <p:cNvSpPr txBox="1"/>
          <p:nvPr/>
        </p:nvSpPr>
        <p:spPr>
          <a:xfrm>
            <a:off x="10054819" y="6062375"/>
            <a:ext cx="32700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US" sz="1900">
                <a:solidFill>
                  <a:srgbClr val="434343"/>
                </a:solidFill>
              </a:rPr>
              <a:t>To assess whether the 2024 Exposition had really contributed to the observed surge in tourist arrivals in Goa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9610137" y="5233838"/>
            <a:ext cx="4065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CONTRIBUTION OF EXPOSITION TO THE TOURISM SURGE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16"/>
          <p:cNvSpPr txBox="1"/>
          <p:nvPr/>
        </p:nvSpPr>
        <p:spPr>
          <a:xfrm>
            <a:off x="5680214" y="6107950"/>
            <a:ext cx="30771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434343"/>
                </a:solidFill>
              </a:rPr>
              <a:t>To study how online religious services have shape travel decisions in the post-pandemic era.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115113" y="5279414"/>
            <a:ext cx="406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800"/>
              <a:t>IMPACT OF ONLINE ENGAGEMENT  POST-PANDEMIC </a:t>
            </a:r>
            <a:endParaRPr sz="1800"/>
          </a:p>
        </p:txBody>
      </p:sp>
      <p:sp>
        <p:nvSpPr>
          <p:cNvPr id="143" name="Google Shape;143;p16"/>
          <p:cNvSpPr txBox="1"/>
          <p:nvPr/>
        </p:nvSpPr>
        <p:spPr>
          <a:xfrm>
            <a:off x="2755854" y="1859989"/>
            <a:ext cx="1277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Objectives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1288513" y="5181958"/>
            <a:ext cx="33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DEMOGRAPHIC ANALYSIS  OF VISITORS</a:t>
            </a:r>
            <a:endParaRPr b="1" sz="1800"/>
          </a:p>
        </p:txBody>
      </p:sp>
      <p:sp>
        <p:nvSpPr>
          <p:cNvPr id="145" name="Google Shape;145;p16"/>
          <p:cNvSpPr txBox="1"/>
          <p:nvPr/>
        </p:nvSpPr>
        <p:spPr>
          <a:xfrm>
            <a:off x="14094802" y="6095962"/>
            <a:ext cx="31707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434343"/>
                </a:solidFill>
              </a:rPr>
              <a:t>To predict visitor event participation based on visitor demographics.</a:t>
            </a:r>
            <a:endParaRPr i="1" sz="19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434343"/>
              </a:solidFill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4146200" y="5261500"/>
            <a:ext cx="3077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PREDICT EVENT PARTICIPATION </a:t>
            </a:r>
            <a:endParaRPr sz="1800"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5582" y="3961188"/>
            <a:ext cx="143518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2332250" y="4192425"/>
            <a:ext cx="899475" cy="914438"/>
          </a:xfrm>
          <a:custGeom>
            <a:rect b="b" l="l" r="r" t="t"/>
            <a:pathLst>
              <a:path extrusionOk="0" h="1088617" w="1070803">
                <a:moveTo>
                  <a:pt x="0" y="0"/>
                </a:moveTo>
                <a:lnTo>
                  <a:pt x="1070804" y="0"/>
                </a:lnTo>
                <a:lnTo>
                  <a:pt x="1070804" y="1088617"/>
                </a:lnTo>
                <a:lnTo>
                  <a:pt x="0" y="1088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6"/>
          <p:cNvSpPr/>
          <p:nvPr/>
        </p:nvSpPr>
        <p:spPr>
          <a:xfrm>
            <a:off x="6464224" y="4206974"/>
            <a:ext cx="800492" cy="914601"/>
          </a:xfrm>
          <a:custGeom>
            <a:rect b="b" l="l" r="r" t="t"/>
            <a:pathLst>
              <a:path extrusionOk="0" h="691570" w="691570">
                <a:moveTo>
                  <a:pt x="0" y="0"/>
                </a:moveTo>
                <a:lnTo>
                  <a:pt x="691569" y="0"/>
                </a:lnTo>
                <a:lnTo>
                  <a:pt x="691569" y="691570"/>
                </a:lnTo>
                <a:lnTo>
                  <a:pt x="0" y="691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0" name="Google Shape;15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78583" y="4233280"/>
            <a:ext cx="900113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-381000" y="-339025"/>
            <a:ext cx="15794674" cy="10892926"/>
            <a:chOff x="0" y="-19050"/>
            <a:chExt cx="3486914" cy="2868900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3486914" cy="2849817"/>
            </a:xfrm>
            <a:custGeom>
              <a:rect b="b" l="l" r="r" t="t"/>
              <a:pathLst>
                <a:path extrusionOk="0" h="2849817" w="3486914">
                  <a:moveTo>
                    <a:pt x="0" y="0"/>
                  </a:moveTo>
                  <a:lnTo>
                    <a:pt x="3486914" y="0"/>
                  </a:lnTo>
                  <a:lnTo>
                    <a:pt x="3486914" y="2849817"/>
                  </a:lnTo>
                  <a:lnTo>
                    <a:pt x="0" y="28498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19050"/>
              <a:ext cx="3486900" cy="28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7"/>
          <p:cNvSpPr/>
          <p:nvPr/>
        </p:nvSpPr>
        <p:spPr>
          <a:xfrm>
            <a:off x="13503670" y="0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9" name="Google Shape;159;p17"/>
          <p:cNvGrpSpPr/>
          <p:nvPr/>
        </p:nvGrpSpPr>
        <p:grpSpPr>
          <a:xfrm>
            <a:off x="1419277" y="919259"/>
            <a:ext cx="15449548" cy="8376721"/>
            <a:chOff x="0" y="-19050"/>
            <a:chExt cx="4068990" cy="2206200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1" name="Google Shape;161;p17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7"/>
          <p:cNvSpPr txBox="1"/>
          <p:nvPr/>
        </p:nvSpPr>
        <p:spPr>
          <a:xfrm>
            <a:off x="1882600" y="2514125"/>
            <a:ext cx="13951500" cy="6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68580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primary factors influencing pilgrimage participation at the Basilica of Bom Jesus?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1190" lvl="0" marL="1296035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 factors (age, gender, region) significantly influence the likelihood of participating in the Exposition.</a:t>
            </a:r>
            <a:endParaRPr b="1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68580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factors influence repeat pilgrimages to the Basilica?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1190" lvl="0" marL="1296035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time visitors have different engagement motivations compared to long time devotees and frequent pilgrims.</a:t>
            </a:r>
            <a:endParaRPr b="1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68580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has COVID-19 pandemic transformed pilgrimage patterns at the 18th Exposition held at the Basilica?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68580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role do YouTube and other platforms play in shaping travel decisions and pilgrim behavior?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68580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the surge in Goa’s tourist arrivals in 2024 be statistically linked to the 18th Exposition?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1190" lvl="0" marL="1296035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Exposition had no significant effect on the total number of tourist arrivals in 2024 compared to previous years</a:t>
            </a:r>
            <a:endParaRPr b="1"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685800" marR="27305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machine learning models effectively predict visitor event participation based on survey data.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546951" y="1123550"/>
            <a:ext cx="12530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99"/>
              <a:t>RESEARCH QUESTIONS and HYPOTHESIS</a:t>
            </a:r>
            <a:endParaRPr sz="100"/>
          </a:p>
        </p:txBody>
      </p:sp>
      <p:sp>
        <p:nvSpPr>
          <p:cNvPr id="164" name="Google Shape;164;p17"/>
          <p:cNvSpPr/>
          <p:nvPr/>
        </p:nvSpPr>
        <p:spPr>
          <a:xfrm>
            <a:off x="12479554" y="5068777"/>
            <a:ext cx="9754458" cy="7062228"/>
          </a:xfrm>
          <a:custGeom>
            <a:rect b="b" l="l" r="r" t="t"/>
            <a:pathLst>
              <a:path extrusionOk="0"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8"/>
          <p:cNvGrpSpPr/>
          <p:nvPr/>
        </p:nvGrpSpPr>
        <p:grpSpPr>
          <a:xfrm>
            <a:off x="-291525" y="1817813"/>
            <a:ext cx="19256191" cy="9044518"/>
            <a:chOff x="0" y="-19050"/>
            <a:chExt cx="5833972" cy="2524075"/>
          </a:xfrm>
        </p:grpSpPr>
        <p:sp>
          <p:nvSpPr>
            <p:cNvPr id="170" name="Google Shape;170;p18"/>
            <p:cNvSpPr/>
            <p:nvPr/>
          </p:nvSpPr>
          <p:spPr>
            <a:xfrm>
              <a:off x="0" y="0"/>
              <a:ext cx="5833972" cy="2505025"/>
            </a:xfrm>
            <a:custGeom>
              <a:rect b="b" l="l" r="r" t="t"/>
              <a:pathLst>
                <a:path extrusionOk="0" h="2505025" w="5833972">
                  <a:moveTo>
                    <a:pt x="0" y="0"/>
                  </a:moveTo>
                  <a:lnTo>
                    <a:pt x="5833972" y="0"/>
                  </a:lnTo>
                  <a:lnTo>
                    <a:pt x="5833972" y="2505025"/>
                  </a:lnTo>
                  <a:lnTo>
                    <a:pt x="0" y="2505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1" name="Google Shape;171;p18"/>
            <p:cNvSpPr txBox="1"/>
            <p:nvPr/>
          </p:nvSpPr>
          <p:spPr>
            <a:xfrm>
              <a:off x="0" y="-19050"/>
              <a:ext cx="5833972" cy="2524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1419275" y="1419450"/>
            <a:ext cx="15790529" cy="8660787"/>
            <a:chOff x="0" y="-19050"/>
            <a:chExt cx="4068990" cy="2206064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4" name="Google Shape;174;p18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8"/>
          <p:cNvSpPr txBox="1"/>
          <p:nvPr/>
        </p:nvSpPr>
        <p:spPr>
          <a:xfrm>
            <a:off x="4850606" y="311258"/>
            <a:ext cx="858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Literature Review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 rot="7199705">
            <a:off x="-976230" y="-2367265"/>
            <a:ext cx="4561570" cy="6465222"/>
          </a:xfrm>
          <a:custGeom>
            <a:rect b="b" l="l" r="r" t="t"/>
            <a:pathLst>
              <a:path extrusionOk="0" h="7716265" w="6423791">
                <a:moveTo>
                  <a:pt x="0" y="0"/>
                </a:moveTo>
                <a:lnTo>
                  <a:pt x="6423791" y="0"/>
                </a:lnTo>
                <a:lnTo>
                  <a:pt x="6423791" y="7716266"/>
                </a:lnTo>
                <a:lnTo>
                  <a:pt x="0" y="7716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8"/>
          <p:cNvSpPr/>
          <p:nvPr/>
        </p:nvSpPr>
        <p:spPr>
          <a:xfrm rot="7201764">
            <a:off x="13663725" y="-701936"/>
            <a:ext cx="6418087" cy="7709414"/>
          </a:xfrm>
          <a:custGeom>
            <a:rect b="b" l="l" r="r" t="t"/>
            <a:pathLst>
              <a:path extrusionOk="0" h="7716265" w="6423791">
                <a:moveTo>
                  <a:pt x="0" y="0"/>
                </a:moveTo>
                <a:lnTo>
                  <a:pt x="6423791" y="0"/>
                </a:lnTo>
                <a:lnTo>
                  <a:pt x="6423791" y="7716265"/>
                </a:lnTo>
                <a:lnTo>
                  <a:pt x="0" y="7716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8"/>
          <p:cNvSpPr txBox="1"/>
          <p:nvPr/>
        </p:nvSpPr>
        <p:spPr>
          <a:xfrm>
            <a:off x="1966268" y="4052125"/>
            <a:ext cx="3803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79" name="Google Shape;179;p18"/>
          <p:cNvSpPr txBox="1"/>
          <p:nvPr/>
        </p:nvSpPr>
        <p:spPr>
          <a:xfrm>
            <a:off x="2152223" y="4170000"/>
            <a:ext cx="14923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Exposition of St. Francis Xavier’s Holy Relics in Goa: An Importance-Performance Analysis </a:t>
            </a:r>
            <a:endParaRPr b="1" sz="2600">
              <a:solidFill>
                <a:schemeClr val="dk1"/>
              </a:solidFill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196225" y="4584950"/>
            <a:ext cx="14620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2400">
                <a:solidFill>
                  <a:srgbClr val="434343"/>
                </a:solidFill>
              </a:rPr>
              <a:t>I-P Analysis revealed significant improvements were required in infrastructure and visitor satisfaction. A motivational analysis revealed no major demographic differences between purely religious pilgrims and those with mixed motivations, except for age-related factors.(Pillai, et al.)</a:t>
            </a:r>
            <a:endParaRPr i="1" sz="2400">
              <a:solidFill>
                <a:srgbClr val="434343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859803" y="7395800"/>
            <a:ext cx="466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18"/>
          <p:cNvSpPr txBox="1"/>
          <p:nvPr/>
        </p:nvSpPr>
        <p:spPr>
          <a:xfrm>
            <a:off x="2140775" y="6862800"/>
            <a:ext cx="155556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Segmentation by motivations in religious tourism: A study of the Christ of Miracles Pilgrimage, Peru.</a:t>
            </a:r>
            <a:endParaRPr sz="2500"/>
          </a:p>
        </p:txBody>
      </p:sp>
      <p:sp>
        <p:nvSpPr>
          <p:cNvPr id="183" name="Google Shape;183;p18"/>
          <p:cNvSpPr txBox="1"/>
          <p:nvPr/>
        </p:nvSpPr>
        <p:spPr>
          <a:xfrm>
            <a:off x="2130300" y="7743300"/>
            <a:ext cx="14755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i="1" lang="en-US" sz="2400">
                <a:solidFill>
                  <a:srgbClr val="434343"/>
                </a:solidFill>
              </a:rPr>
              <a:t>This study identified five motivational dimensions and three visitor segments, highlighting that the "Religious" group showed the highest satisfaction and loyalty. The research</a:t>
            </a:r>
            <a:r>
              <a:rPr i="1" lang="en-US" sz="2400">
                <a:solidFill>
                  <a:srgbClr val="434343"/>
                </a:solidFill>
              </a:rPr>
              <a:t> emphasizes segment-based strategies ,</a:t>
            </a:r>
            <a:r>
              <a:rPr i="1" lang="en-US" sz="2400">
                <a:solidFill>
                  <a:srgbClr val="434343"/>
                </a:solidFill>
              </a:rPr>
              <a:t>stakeholder collaboration and infrastructure enhancement in religious tourism</a:t>
            </a:r>
            <a:r>
              <a:rPr i="1" lang="en-US" sz="2600">
                <a:solidFill>
                  <a:srgbClr val="434343"/>
                </a:solidFill>
              </a:rPr>
              <a:t>.(</a:t>
            </a:r>
            <a:r>
              <a:rPr i="1" lang="en-US" sz="2300">
                <a:solidFill>
                  <a:srgbClr val="434343"/>
                </a:solidFill>
                <a:highlight>
                  <a:srgbClr val="FFFFFF"/>
                </a:highlight>
              </a:rPr>
              <a:t>Carvache-Franco, et al.)</a:t>
            </a:r>
            <a:endParaRPr i="1" sz="2400">
              <a:solidFill>
                <a:srgbClr val="434343"/>
              </a:solidFill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130300" y="2327500"/>
            <a:ext cx="14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Religious Tourism versus Secular Pilgrimage: The Basilica of La Sagrada Família.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196225" y="2897025"/>
            <a:ext cx="149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2400">
                <a:solidFill>
                  <a:srgbClr val="434343"/>
                </a:solidFill>
              </a:rPr>
              <a:t>Religious tourism bridges spirituality and cultural exploration, evolving from traditional pilgrimages to modern cultural heritage experiences.(Marine-Roig, 2015)</a:t>
            </a:r>
            <a:endParaRPr i="1"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-295387" y="1736738"/>
            <a:ext cx="19256614" cy="9044966"/>
            <a:chOff x="0" y="-19050"/>
            <a:chExt cx="5834100" cy="2524200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5833972" cy="2505025"/>
            </a:xfrm>
            <a:custGeom>
              <a:rect b="b" l="l" r="r" t="t"/>
              <a:pathLst>
                <a:path extrusionOk="0" h="2505025" w="5833972">
                  <a:moveTo>
                    <a:pt x="0" y="0"/>
                  </a:moveTo>
                  <a:lnTo>
                    <a:pt x="5833972" y="0"/>
                  </a:lnTo>
                  <a:lnTo>
                    <a:pt x="5833972" y="2505025"/>
                  </a:lnTo>
                  <a:lnTo>
                    <a:pt x="0" y="2505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2" name="Google Shape;192;p19"/>
            <p:cNvSpPr txBox="1"/>
            <p:nvPr/>
          </p:nvSpPr>
          <p:spPr>
            <a:xfrm>
              <a:off x="0" y="-19050"/>
              <a:ext cx="5834100" cy="25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9"/>
          <p:cNvGrpSpPr/>
          <p:nvPr/>
        </p:nvGrpSpPr>
        <p:grpSpPr>
          <a:xfrm>
            <a:off x="1419275" y="1582750"/>
            <a:ext cx="15840171" cy="8535567"/>
            <a:chOff x="0" y="-19050"/>
            <a:chExt cx="4068990" cy="2206200"/>
          </a:xfrm>
        </p:grpSpPr>
        <p:sp>
          <p:nvSpPr>
            <p:cNvPr id="194" name="Google Shape;194;p19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5" name="Google Shape;195;p19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9"/>
          <p:cNvSpPr txBox="1"/>
          <p:nvPr/>
        </p:nvSpPr>
        <p:spPr>
          <a:xfrm>
            <a:off x="4850606" y="311258"/>
            <a:ext cx="858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Literature Review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 rot="7199705">
            <a:off x="-976230" y="-2367265"/>
            <a:ext cx="4561570" cy="6465222"/>
          </a:xfrm>
          <a:custGeom>
            <a:rect b="b" l="l" r="r" t="t"/>
            <a:pathLst>
              <a:path extrusionOk="0" h="7716265" w="6423791">
                <a:moveTo>
                  <a:pt x="0" y="0"/>
                </a:moveTo>
                <a:lnTo>
                  <a:pt x="6423791" y="0"/>
                </a:lnTo>
                <a:lnTo>
                  <a:pt x="6423791" y="7716266"/>
                </a:lnTo>
                <a:lnTo>
                  <a:pt x="0" y="7716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9"/>
          <p:cNvSpPr/>
          <p:nvPr/>
        </p:nvSpPr>
        <p:spPr>
          <a:xfrm rot="7201764">
            <a:off x="13663725" y="-701936"/>
            <a:ext cx="6418087" cy="7709414"/>
          </a:xfrm>
          <a:custGeom>
            <a:rect b="b" l="l" r="r" t="t"/>
            <a:pathLst>
              <a:path extrusionOk="0" h="7716265" w="6423791">
                <a:moveTo>
                  <a:pt x="0" y="0"/>
                </a:moveTo>
                <a:lnTo>
                  <a:pt x="6423791" y="0"/>
                </a:lnTo>
                <a:lnTo>
                  <a:pt x="6423791" y="7716265"/>
                </a:lnTo>
                <a:lnTo>
                  <a:pt x="0" y="7716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9"/>
          <p:cNvSpPr txBox="1"/>
          <p:nvPr/>
        </p:nvSpPr>
        <p:spPr>
          <a:xfrm>
            <a:off x="9411519" y="3941799"/>
            <a:ext cx="3199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0" name="Google Shape;200;p19"/>
          <p:cNvSpPr txBox="1"/>
          <p:nvPr/>
        </p:nvSpPr>
        <p:spPr>
          <a:xfrm>
            <a:off x="1859803" y="7395800"/>
            <a:ext cx="466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1" name="Google Shape;201;p19"/>
          <p:cNvSpPr txBox="1"/>
          <p:nvPr/>
        </p:nvSpPr>
        <p:spPr>
          <a:xfrm>
            <a:off x="2142578" y="5645560"/>
            <a:ext cx="1462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434343"/>
                </a:solidFill>
              </a:rPr>
              <a:t>The COVID-19 pandemic accelerated the shift to online spiritual services, reshaping religious tourism for the modern era.(Raj &amp; Griffin, 2020)</a:t>
            </a:r>
            <a:endParaRPr i="1" sz="27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434343"/>
              </a:solidFill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2142578" y="5081763"/>
            <a:ext cx="1462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Reflecting on the Impact of COVID-19 on Religious Tourism and Pilgrimage</a:t>
            </a:r>
            <a:endParaRPr b="1" sz="3800"/>
          </a:p>
        </p:txBody>
      </p:sp>
      <p:sp>
        <p:nvSpPr>
          <p:cNvPr id="203" name="Google Shape;203;p19"/>
          <p:cNvSpPr txBox="1"/>
          <p:nvPr/>
        </p:nvSpPr>
        <p:spPr>
          <a:xfrm>
            <a:off x="2136425" y="8436575"/>
            <a:ext cx="14735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2700">
                <a:solidFill>
                  <a:srgbClr val="434343"/>
                </a:solidFill>
              </a:rPr>
              <a:t>The research emphasized on the importance of effective event management in enhancing the cultural and economic value of religious tourism.(Cerutti &amp; Piva, 2015)</a:t>
            </a:r>
            <a:endParaRPr i="1" sz="2700">
              <a:solidFill>
                <a:srgbClr val="434343"/>
              </a:solidFill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2148745" y="7223522"/>
            <a:ext cx="14623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Religious Events And Event Management: An Opportunity for Local Tourism Development </a:t>
            </a:r>
            <a:endParaRPr b="1" sz="3800"/>
          </a:p>
        </p:txBody>
      </p:sp>
      <p:sp>
        <p:nvSpPr>
          <p:cNvPr id="205" name="Google Shape;205;p19"/>
          <p:cNvSpPr txBox="1"/>
          <p:nvPr/>
        </p:nvSpPr>
        <p:spPr>
          <a:xfrm>
            <a:off x="2136425" y="2003725"/>
            <a:ext cx="151230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333333"/>
                </a:solidFill>
              </a:rPr>
              <a:t>Religious tourism and the new evangelization: theory and best practice in the pastoral promotion of the Church’s cultural heritage</a:t>
            </a:r>
            <a:endParaRPr b="1" sz="2500">
              <a:solidFill>
                <a:schemeClr val="dk1"/>
              </a:solidFill>
            </a:endParaRPr>
          </a:p>
          <a:p>
            <a:pPr indent="304165" lvl="0" marL="0" marR="273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2136425" y="3162100"/>
            <a:ext cx="1473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2700">
                <a:solidFill>
                  <a:srgbClr val="434343"/>
                </a:solidFill>
              </a:rPr>
              <a:t>The Catholic Church has embraced art, architecture, and hospitality to engage diverse audiences. Here, it demonstrates how religious sites and events can shape both faith-based and secular tourism.(Tan, 2018)</a:t>
            </a:r>
            <a:endParaRPr i="1" sz="2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0"/>
          <p:cNvGrpSpPr/>
          <p:nvPr/>
        </p:nvGrpSpPr>
        <p:grpSpPr>
          <a:xfrm>
            <a:off x="10774471" y="-615328"/>
            <a:ext cx="8035708" cy="11435728"/>
            <a:chOff x="0" y="-19050"/>
            <a:chExt cx="2434551" cy="3464643"/>
          </a:xfrm>
        </p:grpSpPr>
        <p:sp>
          <p:nvSpPr>
            <p:cNvPr id="212" name="Google Shape;212;p20"/>
            <p:cNvSpPr/>
            <p:nvPr/>
          </p:nvSpPr>
          <p:spPr>
            <a:xfrm>
              <a:off x="0" y="0"/>
              <a:ext cx="2434551" cy="3445593"/>
            </a:xfrm>
            <a:custGeom>
              <a:rect b="b" l="l" r="r" t="t"/>
              <a:pathLst>
                <a:path extrusionOk="0" h="3445593" w="2434551">
                  <a:moveTo>
                    <a:pt x="0" y="0"/>
                  </a:moveTo>
                  <a:lnTo>
                    <a:pt x="2434551" y="0"/>
                  </a:lnTo>
                  <a:lnTo>
                    <a:pt x="2434551" y="3445593"/>
                  </a:lnTo>
                  <a:lnTo>
                    <a:pt x="0" y="3445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3" name="Google Shape;213;p20"/>
            <p:cNvSpPr txBox="1"/>
            <p:nvPr/>
          </p:nvSpPr>
          <p:spPr>
            <a:xfrm>
              <a:off x="0" y="-19050"/>
              <a:ext cx="2434551" cy="3464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0"/>
          <p:cNvSpPr/>
          <p:nvPr/>
        </p:nvSpPr>
        <p:spPr>
          <a:xfrm rot="2700000">
            <a:off x="4042835" y="1521575"/>
            <a:ext cx="12838964" cy="9295410"/>
          </a:xfrm>
          <a:custGeom>
            <a:rect b="b" l="l" r="r" t="t"/>
            <a:pathLst>
              <a:path extrusionOk="0" h="9295410" w="12838964">
                <a:moveTo>
                  <a:pt x="0" y="0"/>
                </a:moveTo>
                <a:lnTo>
                  <a:pt x="12838964" y="0"/>
                </a:lnTo>
                <a:lnTo>
                  <a:pt x="12838964" y="9295410"/>
                </a:lnTo>
                <a:lnTo>
                  <a:pt x="0" y="92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20"/>
          <p:cNvGrpSpPr/>
          <p:nvPr/>
        </p:nvGrpSpPr>
        <p:grpSpPr>
          <a:xfrm>
            <a:off x="528625" y="1395274"/>
            <a:ext cx="17538161" cy="8634093"/>
            <a:chOff x="0" y="-19050"/>
            <a:chExt cx="4068990" cy="2206064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7" name="Google Shape;217;p20"/>
            <p:cNvSpPr txBox="1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0"/>
          <p:cNvSpPr txBox="1"/>
          <p:nvPr/>
        </p:nvSpPr>
        <p:spPr>
          <a:xfrm>
            <a:off x="2261200" y="1858660"/>
            <a:ext cx="645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9441300" y="773250"/>
            <a:ext cx="8169453" cy="3826648"/>
          </a:xfrm>
          <a:custGeom>
            <a:rect b="b" l="l" r="r" t="t"/>
            <a:pathLst>
              <a:path extrusionOk="0" h="4542016" w="10892604">
                <a:moveTo>
                  <a:pt x="0" y="0"/>
                </a:moveTo>
                <a:lnTo>
                  <a:pt x="10892604" y="0"/>
                </a:lnTo>
                <a:lnTo>
                  <a:pt x="10892604" y="4542016"/>
                </a:lnTo>
                <a:lnTo>
                  <a:pt x="0" y="454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0899" r="-48889" t="-183005"/>
            </a:stretch>
          </a:blipFill>
          <a:ln>
            <a:noFill/>
          </a:ln>
        </p:spPr>
      </p:sp>
      <p:sp>
        <p:nvSpPr>
          <p:cNvPr id="220" name="Google Shape;220;p20"/>
          <p:cNvSpPr txBox="1"/>
          <p:nvPr/>
        </p:nvSpPr>
        <p:spPr>
          <a:xfrm>
            <a:off x="9659475" y="2108375"/>
            <a:ext cx="75615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95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9"/>
              <a:buChar char="•"/>
            </a:pPr>
            <a:r>
              <a:rPr b="1" i="0" lang="en-US" sz="25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Informed Consent: Participation was voluntary and anonymous.</a:t>
            </a:r>
            <a:endParaRPr b="1" sz="1200"/>
          </a:p>
          <a:p>
            <a:pPr indent="-2895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9"/>
              <a:buChar char="•"/>
            </a:pPr>
            <a:r>
              <a:rPr b="1" i="0" lang="en-US" sz="25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Ethical Approval: Conducted in compliance with research standards.</a:t>
            </a:r>
            <a:endParaRPr b="1" sz="1200"/>
          </a:p>
          <a:p>
            <a:pPr indent="0" lvl="0" marL="0" marR="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9780243" y="1521194"/>
            <a:ext cx="741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ETHICAL CONSIDERATIONS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970350" y="1735500"/>
            <a:ext cx="7203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4CCCC"/>
                </a:solidFill>
              </a:rPr>
              <a:t>EVENT</a:t>
            </a:r>
            <a:endParaRPr b="1" sz="2800">
              <a:solidFill>
                <a:srgbClr val="F4CCCC"/>
              </a:solidFill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528625" y="2456925"/>
            <a:ext cx="92517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Char char="•"/>
            </a:pPr>
            <a:r>
              <a:rPr b="1" i="0" lang="en-US" sz="2799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Conducted during the 18th Exposition of the Sacred Relics of St. Francis Xavier</a:t>
            </a:r>
            <a:r>
              <a:rPr b="1" i="1" lang="en-US" sz="2799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(Pillai et al., 20</a:t>
            </a:r>
            <a:r>
              <a:rPr b="1" i="1" lang="en-US" sz="279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14)</a:t>
            </a:r>
            <a:endParaRPr b="1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2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Char char="•"/>
            </a:pPr>
            <a:r>
              <a:rPr b="1" i="0" lang="en-US" sz="2799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Duration: 21st November – 3rd December</a:t>
            </a:r>
            <a:endParaRPr b="1">
              <a:solidFill>
                <a:schemeClr val="lt1"/>
              </a:solidFill>
            </a:endParaRPr>
          </a:p>
          <a:p>
            <a:pPr indent="-3022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Char char="•"/>
            </a:pPr>
            <a:r>
              <a:rPr b="1" i="0" lang="en-US" sz="2799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event attracts millions of pilgrims from across India and the world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028700" y="342850"/>
            <a:ext cx="7203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Methodology</a:t>
            </a:r>
            <a:endParaRPr sz="7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528625" y="5786750"/>
            <a:ext cx="89127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58" lvl="1" marL="6045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Char char="•"/>
            </a:pPr>
            <a:r>
              <a:rPr b="1" i="0" lang="en-US" sz="2799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Mixed-Methods Research (Quantitative)</a:t>
            </a:r>
            <a:endParaRPr b="1">
              <a:solidFill>
                <a:schemeClr val="lt1"/>
              </a:solidFill>
            </a:endParaRPr>
          </a:p>
          <a:p>
            <a:pPr indent="-403011" lvl="2" marL="1209032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Char char="⚬"/>
            </a:pPr>
            <a:r>
              <a:rPr b="1" lang="en-US" sz="2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Structured Questionnaire</a:t>
            </a:r>
            <a:r>
              <a:rPr b="1" i="0" lang="en-US" sz="2799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Stratified </a:t>
            </a:r>
            <a:r>
              <a:rPr b="1" lang="en-US" sz="2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0" lang="en-US" sz="2799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ampling </a:t>
            </a:r>
            <a:r>
              <a:rPr b="1" lang="en-US" sz="2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(2164 responses)</a:t>
            </a:r>
            <a:endParaRPr b="1" sz="279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3011" lvl="2" marL="1209032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Char char="⚬"/>
            </a:pPr>
            <a:r>
              <a:rPr b="1" lang="en-US" sz="2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Attendance records, Overnight Pilgrim Checkins, Digital engagement metrics, </a:t>
            </a:r>
            <a:r>
              <a:rPr b="1" lang="en-US" sz="2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Tourism Statistics in Goa, Walking Pilgrims(Qualititative)</a:t>
            </a:r>
            <a:endParaRPr b="1" i="0" sz="2799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970350" y="5500250"/>
            <a:ext cx="7203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00" u="none" cap="none" strike="noStrike">
                <a:solidFill>
                  <a:srgbClr val="F4CCCC"/>
                </a:solidFill>
              </a:rPr>
              <a:t>APPROACH</a:t>
            </a:r>
            <a:endParaRPr b="1" sz="2700">
              <a:solidFill>
                <a:srgbClr val="F4CCCC"/>
              </a:solidFill>
            </a:endParaRPr>
          </a:p>
        </p:txBody>
      </p:sp>
      <p:pic>
        <p:nvPicPr>
          <p:cNvPr id="227" name="Google Shape;227;p20" title="Screenshot 2025-04-17 23305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9550" y="5077447"/>
            <a:ext cx="7203300" cy="475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09FC2"/>
            </a:gs>
            <a:gs pos="100000">
              <a:srgbClr val="004EE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427475"/>
            <a:ext cx="18697280" cy="9452690"/>
            <a:chOff x="0" y="-19050"/>
            <a:chExt cx="5032238" cy="1980907"/>
          </a:xfrm>
        </p:grpSpPr>
        <p:sp>
          <p:nvSpPr>
            <p:cNvPr id="233" name="Google Shape;233;p21"/>
            <p:cNvSpPr/>
            <p:nvPr/>
          </p:nvSpPr>
          <p:spPr>
            <a:xfrm>
              <a:off x="0" y="0"/>
              <a:ext cx="5032238" cy="1961857"/>
            </a:xfrm>
            <a:custGeom>
              <a:rect b="b" l="l" r="r" t="t"/>
              <a:pathLst>
                <a:path extrusionOk="0" h="1961857" w="5032238">
                  <a:moveTo>
                    <a:pt x="0" y="0"/>
                  </a:moveTo>
                  <a:lnTo>
                    <a:pt x="5032238" y="0"/>
                  </a:lnTo>
                  <a:lnTo>
                    <a:pt x="5032238" y="1961857"/>
                  </a:lnTo>
                  <a:lnTo>
                    <a:pt x="0" y="196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4" name="Google Shape;234;p21"/>
            <p:cNvSpPr txBox="1"/>
            <p:nvPr/>
          </p:nvSpPr>
          <p:spPr>
            <a:xfrm>
              <a:off x="0" y="-19050"/>
              <a:ext cx="5032200" cy="19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1"/>
          <p:cNvSpPr/>
          <p:nvPr/>
        </p:nvSpPr>
        <p:spPr>
          <a:xfrm>
            <a:off x="-2415415" y="-1597782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6" name="Google Shape;236;p21"/>
          <p:cNvGrpSpPr/>
          <p:nvPr/>
        </p:nvGrpSpPr>
        <p:grpSpPr>
          <a:xfrm>
            <a:off x="541600" y="919250"/>
            <a:ext cx="16327229" cy="8376721"/>
            <a:chOff x="0" y="-19050"/>
            <a:chExt cx="4068990" cy="2206200"/>
          </a:xfrm>
        </p:grpSpPr>
        <p:sp>
          <p:nvSpPr>
            <p:cNvPr id="237" name="Google Shape;237;p21"/>
            <p:cNvSpPr/>
            <p:nvPr/>
          </p:nvSpPr>
          <p:spPr>
            <a:xfrm>
              <a:off x="0" y="0"/>
              <a:ext cx="4068990" cy="2187014"/>
            </a:xfrm>
            <a:custGeom>
              <a:rect b="b" l="l" r="r" t="t"/>
              <a:pathLst>
                <a:path extrusionOk="0"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8" name="Google Shape;238;p21"/>
            <p:cNvSpPr txBox="1"/>
            <p:nvPr/>
          </p:nvSpPr>
          <p:spPr>
            <a:xfrm>
              <a:off x="0" y="-19050"/>
              <a:ext cx="4068900" cy="22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1"/>
          <p:cNvSpPr/>
          <p:nvPr/>
        </p:nvSpPr>
        <p:spPr>
          <a:xfrm>
            <a:off x="15895835" y="6916968"/>
            <a:ext cx="4784330" cy="4682663"/>
          </a:xfrm>
          <a:custGeom>
            <a:rect b="b" l="l" r="r" t="t"/>
            <a:pathLst>
              <a:path extrusionOk="0"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1"/>
          <p:cNvSpPr/>
          <p:nvPr/>
        </p:nvSpPr>
        <p:spPr>
          <a:xfrm>
            <a:off x="1419275" y="269475"/>
            <a:ext cx="9925856" cy="948172"/>
          </a:xfrm>
          <a:custGeom>
            <a:rect b="b" l="l" r="r" t="t"/>
            <a:pathLst>
              <a:path extrusionOk="0" h="414955" w="1594515">
                <a:moveTo>
                  <a:pt x="0" y="0"/>
                </a:moveTo>
                <a:lnTo>
                  <a:pt x="1594515" y="0"/>
                </a:lnTo>
                <a:lnTo>
                  <a:pt x="1594515" y="414955"/>
                </a:lnTo>
                <a:lnTo>
                  <a:pt x="0" y="414955"/>
                </a:lnTo>
                <a:close/>
              </a:path>
            </a:pathLst>
          </a:custGeom>
          <a:solidFill>
            <a:srgbClr val="FFDE59"/>
          </a:solidFill>
          <a:ln>
            <a:noFill/>
          </a:ln>
        </p:spPr>
      </p:sp>
      <p:sp>
        <p:nvSpPr>
          <p:cNvPr id="241" name="Google Shape;241;p21"/>
          <p:cNvSpPr txBox="1"/>
          <p:nvPr/>
        </p:nvSpPr>
        <p:spPr>
          <a:xfrm>
            <a:off x="1629825" y="320250"/>
            <a:ext cx="992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Software Tools and Libraries used</a:t>
            </a:r>
            <a:endParaRPr/>
          </a:p>
        </p:txBody>
      </p:sp>
      <p:graphicFrame>
        <p:nvGraphicFramePr>
          <p:cNvPr id="242" name="Google Shape;242;p21"/>
          <p:cNvGraphicFramePr/>
          <p:nvPr/>
        </p:nvGraphicFramePr>
        <p:xfrm>
          <a:off x="1419275" y="156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{22E5E752-BB25-436E-A3B9-BAF51169FF08}</a:tableStyleId>
              </a:tblPr>
              <a:tblGrid>
                <a:gridCol w="3432075"/>
                <a:gridCol w="3881825"/>
              </a:tblGrid>
              <a:tr h="39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Python (3.x)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Core programming language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pandas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Data preprocessing and manipulation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7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scikit-learn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MultiOutputClassifier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OneVsRestClassifier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RandomForestClassifier, GradientBoostingClassifier, DecisionTree Classifier, Logistic Regression, kNN, SVC,GradientBoostingClassifier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Machine learning models and utilities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LabelEncoder, StandardScaler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Feature encoding and scaling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9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joblib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Saving/loading trained models and encoders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9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Streamlit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Deploying interactive web-based prediction interface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matplotlib.pyplot / seaborn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Power BI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1" marL="9144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○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Data visualization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